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71"/>
  </p:notesMasterIdLst>
  <p:handoutMasterIdLst>
    <p:handoutMasterId r:id="rId72"/>
  </p:handoutMasterIdLst>
  <p:sldIdLst>
    <p:sldId id="320" r:id="rId2"/>
    <p:sldId id="321" r:id="rId3"/>
    <p:sldId id="383" r:id="rId4"/>
    <p:sldId id="384" r:id="rId5"/>
    <p:sldId id="322" r:id="rId6"/>
    <p:sldId id="323" r:id="rId7"/>
    <p:sldId id="324" r:id="rId8"/>
    <p:sldId id="326" r:id="rId9"/>
    <p:sldId id="325" r:id="rId10"/>
    <p:sldId id="327" r:id="rId11"/>
    <p:sldId id="328" r:id="rId12"/>
    <p:sldId id="398" r:id="rId13"/>
    <p:sldId id="385" r:id="rId14"/>
    <p:sldId id="387" r:id="rId15"/>
    <p:sldId id="388" r:id="rId16"/>
    <p:sldId id="389" r:id="rId17"/>
    <p:sldId id="390" r:id="rId18"/>
    <p:sldId id="330" r:id="rId19"/>
    <p:sldId id="331" r:id="rId20"/>
    <p:sldId id="332" r:id="rId21"/>
    <p:sldId id="333" r:id="rId22"/>
    <p:sldId id="334" r:id="rId23"/>
    <p:sldId id="335" r:id="rId24"/>
    <p:sldId id="336" r:id="rId25"/>
    <p:sldId id="337" r:id="rId26"/>
    <p:sldId id="338" r:id="rId27"/>
    <p:sldId id="339" r:id="rId28"/>
    <p:sldId id="340" r:id="rId29"/>
    <p:sldId id="341" r:id="rId30"/>
    <p:sldId id="342" r:id="rId31"/>
    <p:sldId id="343" r:id="rId32"/>
    <p:sldId id="344" r:id="rId33"/>
    <p:sldId id="345" r:id="rId34"/>
    <p:sldId id="346" r:id="rId35"/>
    <p:sldId id="393" r:id="rId36"/>
    <p:sldId id="347" r:id="rId37"/>
    <p:sldId id="348" r:id="rId38"/>
    <p:sldId id="349" r:id="rId39"/>
    <p:sldId id="350" r:id="rId40"/>
    <p:sldId id="351" r:id="rId41"/>
    <p:sldId id="353" r:id="rId42"/>
    <p:sldId id="354" r:id="rId43"/>
    <p:sldId id="355" r:id="rId44"/>
    <p:sldId id="356" r:id="rId45"/>
    <p:sldId id="357" r:id="rId46"/>
    <p:sldId id="358" r:id="rId47"/>
    <p:sldId id="359" r:id="rId48"/>
    <p:sldId id="395" r:id="rId49"/>
    <p:sldId id="360" r:id="rId50"/>
    <p:sldId id="361" r:id="rId51"/>
    <p:sldId id="362" r:id="rId52"/>
    <p:sldId id="363" r:id="rId53"/>
    <p:sldId id="364" r:id="rId54"/>
    <p:sldId id="396" r:id="rId55"/>
    <p:sldId id="367" r:id="rId56"/>
    <p:sldId id="368" r:id="rId57"/>
    <p:sldId id="369" r:id="rId58"/>
    <p:sldId id="372" r:id="rId59"/>
    <p:sldId id="373" r:id="rId60"/>
    <p:sldId id="375" r:id="rId61"/>
    <p:sldId id="376" r:id="rId62"/>
    <p:sldId id="377" r:id="rId63"/>
    <p:sldId id="378" r:id="rId64"/>
    <p:sldId id="379" r:id="rId65"/>
    <p:sldId id="380" r:id="rId66"/>
    <p:sldId id="381" r:id="rId67"/>
    <p:sldId id="397" r:id="rId68"/>
    <p:sldId id="382" r:id="rId69"/>
    <p:sldId id="391" r:id="rId7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42"/>
    <p:restoredTop sz="93878"/>
  </p:normalViewPr>
  <p:slideViewPr>
    <p:cSldViewPr>
      <p:cViewPr varScale="1">
        <p:scale>
          <a:sx n="193" d="100"/>
          <a:sy n="193" d="100"/>
        </p:scale>
        <p:origin x="2080" y="208"/>
      </p:cViewPr>
      <p:guideLst>
        <p:guide orient="horz" pos="2160"/>
        <p:guide pos="2880"/>
      </p:guideLst>
    </p:cSldViewPr>
  </p:slideViewPr>
  <p:outlineViewPr>
    <p:cViewPr>
      <p:scale>
        <a:sx n="33" d="100"/>
        <a:sy n="33" d="100"/>
      </p:scale>
      <p:origin x="0" y="-58840"/>
    </p:cViewPr>
  </p:outlineViewPr>
  <p:notesTextViewPr>
    <p:cViewPr>
      <p:scale>
        <a:sx n="1" d="1"/>
        <a:sy n="1" d="1"/>
      </p:scale>
      <p:origin x="0" y="0"/>
    </p:cViewPr>
  </p:notesTextViewPr>
  <p:notesViewPr>
    <p:cSldViewPr>
      <p:cViewPr varScale="1">
        <p:scale>
          <a:sx n="84" d="100"/>
          <a:sy n="84" d="100"/>
        </p:scale>
        <p:origin x="-1968"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50B8479-764D-4213-96BC-D33416277373}" type="datetimeFigureOut">
              <a:rPr lang="en-US" smtClean="0"/>
              <a:t>7/17/19</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418973E-9B91-4DCC-9DA1-B872CEA69733}" type="slidenum">
              <a:rPr lang="en-US" smtClean="0"/>
              <a:t>‹#›</a:t>
            </a:fld>
            <a:endParaRPr lang="en-US" dirty="0"/>
          </a:p>
        </p:txBody>
      </p:sp>
    </p:spTree>
    <p:extLst>
      <p:ext uri="{BB962C8B-B14F-4D97-AF65-F5344CB8AC3E}">
        <p14:creationId xmlns:p14="http://schemas.microsoft.com/office/powerpoint/2010/main" val="3477867002"/>
      </p:ext>
    </p:extLst>
  </p:cSld>
  <p:clrMap bg1="lt1" tx1="dk1" bg2="lt2" tx2="dk2" accent1="accent1" accent2="accent2" accent3="accent3" accent4="accent4" accent5="accent5" accent6="accent6" hlink="hlink" folHlink="folHlink"/>
</p:handoutMaster>
</file>

<file path=ppt/media/image1.jpg>
</file>

<file path=ppt/media/image11.png>
</file>

<file path=ppt/media/image12.png>
</file>

<file path=ppt/media/image2.png>
</file>

<file path=ppt/media/image3.png>
</file>

<file path=ppt/media/image4.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B2BF90-99B2-4202-92DF-19479BF58EE9}" type="datetimeFigureOut">
              <a:rPr lang="en-GB" smtClean="0"/>
              <a:t>17/07/2019</a:t>
            </a:fld>
            <a:endParaRPr lang="en-GB"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55A965-49CD-492E-84BE-5EB2A9CC3DBD}" type="slidenum">
              <a:rPr lang="en-GB" smtClean="0"/>
              <a:t>‹#›</a:t>
            </a:fld>
            <a:endParaRPr lang="en-GB" dirty="0"/>
          </a:p>
        </p:txBody>
      </p:sp>
    </p:spTree>
    <p:extLst>
      <p:ext uri="{BB962C8B-B14F-4D97-AF65-F5344CB8AC3E}">
        <p14:creationId xmlns:p14="http://schemas.microsoft.com/office/powerpoint/2010/main" val="147939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a:t>
            </a:fld>
            <a:endParaRPr lang="en-GB" dirty="0"/>
          </a:p>
        </p:txBody>
      </p:sp>
    </p:spTree>
    <p:extLst>
      <p:ext uri="{BB962C8B-B14F-4D97-AF65-F5344CB8AC3E}">
        <p14:creationId xmlns:p14="http://schemas.microsoft.com/office/powerpoint/2010/main" val="33202873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3F55A965-49CD-492E-84BE-5EB2A9CC3DBD}" type="slidenum">
              <a:rPr lang="en-GB" smtClean="0"/>
              <a:t>16</a:t>
            </a:fld>
            <a:endParaRPr lang="en-GB" dirty="0"/>
          </a:p>
        </p:txBody>
      </p:sp>
    </p:spTree>
    <p:extLst>
      <p:ext uri="{BB962C8B-B14F-4D97-AF65-F5344CB8AC3E}">
        <p14:creationId xmlns:p14="http://schemas.microsoft.com/office/powerpoint/2010/main" val="14378862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A825BCB-7DCC-AD4F-BEC9-9358C8F69CD5}" type="slidenum">
              <a:rPr lang="en-GB" sz="1200"/>
              <a:pPr eaLnBrk="1" hangingPunct="1"/>
              <a:t>17</a:t>
            </a:fld>
            <a:endParaRPr lang="en-GB" sz="1200" dirty="0"/>
          </a:p>
        </p:txBody>
      </p:sp>
      <p:sp>
        <p:nvSpPr>
          <p:cNvPr id="3277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CD52199E-AB72-4C4C-81C3-37F0D4F85DB1}" type="slidenum">
              <a:rPr lang="en-US" sz="1200">
                <a:latin typeface="Times" charset="0"/>
              </a:rPr>
              <a:pPr algn="r"/>
              <a:t>17</a:t>
            </a:fld>
            <a:endParaRPr lang="en-US" sz="1200" dirty="0">
              <a:latin typeface="Times" charset="0"/>
            </a:endParaRPr>
          </a:p>
        </p:txBody>
      </p:sp>
      <p:sp>
        <p:nvSpPr>
          <p:cNvPr id="32772" name="Rectangle 2"/>
          <p:cNvSpPr>
            <a:spLocks noGrp="1" noRot="1" noChangeAspect="1" noChangeArrowheads="1" noTextEdit="1"/>
          </p:cNvSpPr>
          <p:nvPr>
            <p:ph type="sldImg"/>
          </p:nvPr>
        </p:nvSpPr>
        <p:spPr>
          <a:ln/>
        </p:spPr>
      </p:sp>
      <p:sp>
        <p:nvSpPr>
          <p:cNvPr id="3277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646515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F783FEE-212F-C047-BB5C-312565A87C3D}" type="slidenum">
              <a:rPr lang="en-GB" sz="1200"/>
              <a:pPr eaLnBrk="1" hangingPunct="1"/>
              <a:t>18</a:t>
            </a:fld>
            <a:endParaRPr lang="en-GB" sz="1200" dirty="0"/>
          </a:p>
        </p:txBody>
      </p:sp>
      <p:sp>
        <p:nvSpPr>
          <p:cNvPr id="3686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6835D8C-4181-CC45-8402-036F858D1A6C}" type="slidenum">
              <a:rPr lang="en-US" sz="1200">
                <a:latin typeface="Times" charset="0"/>
              </a:rPr>
              <a:pPr algn="r"/>
              <a:t>18</a:t>
            </a:fld>
            <a:endParaRPr lang="en-US" sz="1200" dirty="0">
              <a:latin typeface="Times" charset="0"/>
            </a:endParaRPr>
          </a:p>
        </p:txBody>
      </p:sp>
      <p:sp>
        <p:nvSpPr>
          <p:cNvPr id="36868" name="Rectangle 2"/>
          <p:cNvSpPr>
            <a:spLocks noGrp="1" noRot="1" noChangeAspect="1" noChangeArrowheads="1" noTextEdit="1"/>
          </p:cNvSpPr>
          <p:nvPr>
            <p:ph type="sldImg"/>
          </p:nvPr>
        </p:nvSpPr>
        <p:spPr>
          <a:ln/>
        </p:spPr>
      </p:sp>
      <p:sp>
        <p:nvSpPr>
          <p:cNvPr id="3686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0467697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BC4D60F-506C-684F-9902-1DD60138FE4B}" type="slidenum">
              <a:rPr lang="en-GB" sz="1200"/>
              <a:pPr eaLnBrk="1" hangingPunct="1"/>
              <a:t>19</a:t>
            </a:fld>
            <a:endParaRPr lang="en-GB" sz="1200" dirty="0"/>
          </a:p>
        </p:txBody>
      </p:sp>
      <p:sp>
        <p:nvSpPr>
          <p:cNvPr id="3891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BC06B41-C799-C240-8FFA-2AFC1BBB5DD6}" type="slidenum">
              <a:rPr lang="en-US" sz="1200">
                <a:latin typeface="Times" charset="0"/>
              </a:rPr>
              <a:pPr algn="r"/>
              <a:t>19</a:t>
            </a:fld>
            <a:endParaRPr lang="en-US" sz="1200" dirty="0">
              <a:latin typeface="Times" charset="0"/>
            </a:endParaRPr>
          </a:p>
        </p:txBody>
      </p:sp>
      <p:sp>
        <p:nvSpPr>
          <p:cNvPr id="38916" name="Rectangle 2"/>
          <p:cNvSpPr>
            <a:spLocks noGrp="1" noRot="1" noChangeAspect="1" noChangeArrowheads="1" noTextEdit="1"/>
          </p:cNvSpPr>
          <p:nvPr>
            <p:ph type="sldImg"/>
          </p:nvPr>
        </p:nvSpPr>
        <p:spPr>
          <a:ln/>
        </p:spPr>
      </p:sp>
      <p:sp>
        <p:nvSpPr>
          <p:cNvPr id="3891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4189197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B51C346-F220-3149-BB04-60E32BD4189A}" type="slidenum">
              <a:rPr lang="en-GB" sz="1200"/>
              <a:pPr eaLnBrk="1" hangingPunct="1"/>
              <a:t>20</a:t>
            </a:fld>
            <a:endParaRPr lang="en-GB" sz="1200" dirty="0"/>
          </a:p>
        </p:txBody>
      </p:sp>
      <p:sp>
        <p:nvSpPr>
          <p:cNvPr id="4096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9983522-E2D5-D145-8BD9-2DF074385012}" type="slidenum">
              <a:rPr lang="en-US" sz="1200">
                <a:latin typeface="Times" charset="0"/>
              </a:rPr>
              <a:pPr algn="r"/>
              <a:t>20</a:t>
            </a:fld>
            <a:endParaRPr lang="en-US" sz="1200" dirty="0">
              <a:latin typeface="Times" charset="0"/>
            </a:endParaRPr>
          </a:p>
        </p:txBody>
      </p:sp>
      <p:sp>
        <p:nvSpPr>
          <p:cNvPr id="40964" name="Rectangle 2"/>
          <p:cNvSpPr>
            <a:spLocks noGrp="1" noRot="1" noChangeAspect="1" noChangeArrowheads="1" noTextEdit="1"/>
          </p:cNvSpPr>
          <p:nvPr>
            <p:ph type="sldImg"/>
          </p:nvPr>
        </p:nvSpPr>
        <p:spPr>
          <a:ln/>
        </p:spPr>
      </p:sp>
      <p:sp>
        <p:nvSpPr>
          <p:cNvPr id="4096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4299114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1E64B77-6C40-AB49-9D98-8B1789ACFEAD}" type="slidenum">
              <a:rPr lang="en-GB" sz="1200"/>
              <a:pPr eaLnBrk="1" hangingPunct="1"/>
              <a:t>21</a:t>
            </a:fld>
            <a:endParaRPr lang="en-GB" sz="1200" dirty="0"/>
          </a:p>
        </p:txBody>
      </p:sp>
      <p:sp>
        <p:nvSpPr>
          <p:cNvPr id="4301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540D873-5DF6-5E49-87CE-99A7DACAE59E}" type="slidenum">
              <a:rPr lang="en-US" sz="1200">
                <a:latin typeface="Times" charset="0"/>
              </a:rPr>
              <a:pPr algn="r"/>
              <a:t>21</a:t>
            </a:fld>
            <a:endParaRPr lang="en-US" sz="1200" dirty="0">
              <a:latin typeface="Times" charset="0"/>
            </a:endParaRPr>
          </a:p>
        </p:txBody>
      </p:sp>
      <p:sp>
        <p:nvSpPr>
          <p:cNvPr id="43012" name="Rectangle 2"/>
          <p:cNvSpPr>
            <a:spLocks noGrp="1" noRot="1" noChangeAspect="1" noChangeArrowheads="1" noTextEdit="1"/>
          </p:cNvSpPr>
          <p:nvPr>
            <p:ph type="sldImg"/>
          </p:nvPr>
        </p:nvSpPr>
        <p:spPr>
          <a:ln/>
        </p:spPr>
      </p:sp>
      <p:sp>
        <p:nvSpPr>
          <p:cNvPr id="4301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908958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294D184-B491-D442-AAB8-1FA59717FB8D}" type="slidenum">
              <a:rPr lang="en-GB" sz="1200"/>
              <a:pPr eaLnBrk="1" hangingPunct="1"/>
              <a:t>22</a:t>
            </a:fld>
            <a:endParaRPr lang="en-GB" sz="1200" dirty="0"/>
          </a:p>
        </p:txBody>
      </p:sp>
      <p:sp>
        <p:nvSpPr>
          <p:cNvPr id="4505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8B2B7C9-F5EF-734F-A7FD-03B8EEC7D345}" type="slidenum">
              <a:rPr lang="en-US" sz="1200">
                <a:latin typeface="Times" charset="0"/>
              </a:rPr>
              <a:pPr algn="r"/>
              <a:t>22</a:t>
            </a:fld>
            <a:endParaRPr lang="en-US" sz="1200" dirty="0">
              <a:latin typeface="Times" charset="0"/>
            </a:endParaRPr>
          </a:p>
        </p:txBody>
      </p:sp>
      <p:sp>
        <p:nvSpPr>
          <p:cNvPr id="45060" name="Rectangle 2"/>
          <p:cNvSpPr>
            <a:spLocks noGrp="1" noRot="1" noChangeAspect="1" noChangeArrowheads="1" noTextEdit="1"/>
          </p:cNvSpPr>
          <p:nvPr>
            <p:ph type="sldImg"/>
          </p:nvPr>
        </p:nvSpPr>
        <p:spPr>
          <a:ln/>
        </p:spPr>
      </p:sp>
      <p:sp>
        <p:nvSpPr>
          <p:cNvPr id="4506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2588353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FE6F2FE-72F5-524E-BF40-5F58634D7967}" type="slidenum">
              <a:rPr lang="en-GB" sz="1200"/>
              <a:pPr eaLnBrk="1" hangingPunct="1"/>
              <a:t>23</a:t>
            </a:fld>
            <a:endParaRPr lang="en-GB" sz="1200" dirty="0"/>
          </a:p>
        </p:txBody>
      </p:sp>
      <p:sp>
        <p:nvSpPr>
          <p:cNvPr id="4710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B932F621-AF16-BD40-8F09-6D9D234D3375}" type="slidenum">
              <a:rPr lang="en-US" sz="1200">
                <a:latin typeface="Times" charset="0"/>
              </a:rPr>
              <a:pPr algn="r"/>
              <a:t>23</a:t>
            </a:fld>
            <a:endParaRPr lang="en-US" sz="1200" dirty="0">
              <a:latin typeface="Times" charset="0"/>
            </a:endParaRPr>
          </a:p>
        </p:txBody>
      </p:sp>
      <p:sp>
        <p:nvSpPr>
          <p:cNvPr id="47108" name="Rectangle 2"/>
          <p:cNvSpPr>
            <a:spLocks noGrp="1" noRot="1" noChangeAspect="1" noChangeArrowheads="1" noTextEdit="1"/>
          </p:cNvSpPr>
          <p:nvPr>
            <p:ph type="sldImg"/>
          </p:nvPr>
        </p:nvSpPr>
        <p:spPr>
          <a:ln/>
        </p:spPr>
      </p:sp>
      <p:sp>
        <p:nvSpPr>
          <p:cNvPr id="4710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2181407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90844A0-4236-C047-8A78-ECDCB2D49B48}" type="slidenum">
              <a:rPr lang="en-GB" sz="1200"/>
              <a:pPr eaLnBrk="1" hangingPunct="1"/>
              <a:t>24</a:t>
            </a:fld>
            <a:endParaRPr lang="en-GB" sz="1200" dirty="0"/>
          </a:p>
        </p:txBody>
      </p:sp>
      <p:sp>
        <p:nvSpPr>
          <p:cNvPr id="4915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B8D8FF33-4E8E-F545-9B68-EDBEE76990E0}" type="slidenum">
              <a:rPr lang="en-US" sz="1200">
                <a:latin typeface="Times" charset="0"/>
              </a:rPr>
              <a:pPr algn="r"/>
              <a:t>24</a:t>
            </a:fld>
            <a:endParaRPr lang="en-US" sz="1200" dirty="0">
              <a:latin typeface="Times" charset="0"/>
            </a:endParaRPr>
          </a:p>
        </p:txBody>
      </p:sp>
      <p:sp>
        <p:nvSpPr>
          <p:cNvPr id="49156" name="Rectangle 2"/>
          <p:cNvSpPr>
            <a:spLocks noGrp="1" noRot="1" noChangeAspect="1" noChangeArrowheads="1" noTextEdit="1"/>
          </p:cNvSpPr>
          <p:nvPr>
            <p:ph type="sldImg"/>
          </p:nvPr>
        </p:nvSpPr>
        <p:spPr>
          <a:ln/>
        </p:spPr>
      </p:sp>
      <p:sp>
        <p:nvSpPr>
          <p:cNvPr id="4915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3908462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2504D9C-FD4E-CD49-BD43-EE76FBA458CA}" type="slidenum">
              <a:rPr lang="en-GB" sz="1200"/>
              <a:pPr eaLnBrk="1" hangingPunct="1"/>
              <a:t>25</a:t>
            </a:fld>
            <a:endParaRPr lang="en-GB" sz="1200" dirty="0"/>
          </a:p>
        </p:txBody>
      </p:sp>
      <p:sp>
        <p:nvSpPr>
          <p:cNvPr id="5120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394336C7-D429-D14B-BBF9-8293634C9623}" type="slidenum">
              <a:rPr lang="en-US" sz="1200">
                <a:latin typeface="Times" charset="0"/>
              </a:rPr>
              <a:pPr algn="r"/>
              <a:t>25</a:t>
            </a:fld>
            <a:endParaRPr lang="en-US" sz="1200" dirty="0">
              <a:latin typeface="Times" charset="0"/>
            </a:endParaRPr>
          </a:p>
        </p:txBody>
      </p:sp>
      <p:sp>
        <p:nvSpPr>
          <p:cNvPr id="51204" name="Rectangle 2"/>
          <p:cNvSpPr>
            <a:spLocks noGrp="1" noRot="1" noChangeAspect="1" noChangeArrowheads="1" noTextEdit="1"/>
          </p:cNvSpPr>
          <p:nvPr>
            <p:ph type="sldImg"/>
          </p:nvPr>
        </p:nvSpPr>
        <p:spPr>
          <a:ln/>
        </p:spPr>
      </p:sp>
      <p:sp>
        <p:nvSpPr>
          <p:cNvPr id="5120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227969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C4EBF5B-C08F-0447-90BA-52F7D4CD37B0}" type="slidenum">
              <a:rPr lang="en-GB" sz="1200"/>
              <a:pPr eaLnBrk="1" hangingPunct="1"/>
              <a:t>2</a:t>
            </a:fld>
            <a:endParaRPr lang="en-GB" sz="1200" dirty="0"/>
          </a:p>
        </p:txBody>
      </p:sp>
      <p:sp>
        <p:nvSpPr>
          <p:cNvPr id="1638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28D4F8E0-9261-C547-8618-AF3F081A7960}" type="slidenum">
              <a:rPr lang="en-US" sz="1200">
                <a:latin typeface="Times" charset="0"/>
              </a:rPr>
              <a:pPr algn="r"/>
              <a:t>2</a:t>
            </a:fld>
            <a:endParaRPr lang="en-US" sz="1200" dirty="0">
              <a:latin typeface="Times" charset="0"/>
            </a:endParaRPr>
          </a:p>
        </p:txBody>
      </p:sp>
      <p:sp>
        <p:nvSpPr>
          <p:cNvPr id="16388" name="Rectangle 2"/>
          <p:cNvSpPr>
            <a:spLocks noGrp="1" noRot="1" noChangeAspect="1" noChangeArrowheads="1" noTextEdit="1"/>
          </p:cNvSpPr>
          <p:nvPr>
            <p:ph type="sldImg"/>
          </p:nvPr>
        </p:nvSpPr>
        <p:spPr>
          <a:ln/>
        </p:spPr>
      </p:sp>
      <p:sp>
        <p:nvSpPr>
          <p:cNvPr id="1638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20392395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693CBB0-8B5E-B540-944B-092B467FC90F}" type="slidenum">
              <a:rPr lang="en-GB" sz="1200"/>
              <a:pPr eaLnBrk="1" hangingPunct="1"/>
              <a:t>26</a:t>
            </a:fld>
            <a:endParaRPr lang="en-GB" sz="1200" dirty="0"/>
          </a:p>
        </p:txBody>
      </p:sp>
      <p:sp>
        <p:nvSpPr>
          <p:cNvPr id="5325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011FD7A-F6EA-2549-ADC7-42EC07AD39C4}" type="slidenum">
              <a:rPr lang="en-US" sz="1200">
                <a:latin typeface="Times" charset="0"/>
              </a:rPr>
              <a:pPr algn="r"/>
              <a:t>26</a:t>
            </a:fld>
            <a:endParaRPr lang="en-US" sz="1200" dirty="0">
              <a:latin typeface="Times" charset="0"/>
            </a:endParaRPr>
          </a:p>
        </p:txBody>
      </p:sp>
      <p:sp>
        <p:nvSpPr>
          <p:cNvPr id="53252" name="Rectangle 2"/>
          <p:cNvSpPr>
            <a:spLocks noGrp="1" noRot="1" noChangeAspect="1" noChangeArrowheads="1" noTextEdit="1"/>
          </p:cNvSpPr>
          <p:nvPr>
            <p:ph type="sldImg"/>
          </p:nvPr>
        </p:nvSpPr>
        <p:spPr>
          <a:ln/>
        </p:spPr>
      </p:sp>
      <p:sp>
        <p:nvSpPr>
          <p:cNvPr id="5325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1000685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C18C58F-A438-1341-988A-93041F74143E}" type="slidenum">
              <a:rPr lang="en-GB" sz="1200"/>
              <a:pPr eaLnBrk="1" hangingPunct="1"/>
              <a:t>27</a:t>
            </a:fld>
            <a:endParaRPr lang="en-GB" sz="1200" dirty="0"/>
          </a:p>
        </p:txBody>
      </p:sp>
      <p:sp>
        <p:nvSpPr>
          <p:cNvPr id="5529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E09F98D6-7EF5-E642-AA94-0F72814C95E1}" type="slidenum">
              <a:rPr lang="en-US" sz="1200">
                <a:latin typeface="Times" charset="0"/>
              </a:rPr>
              <a:pPr algn="r"/>
              <a:t>27</a:t>
            </a:fld>
            <a:endParaRPr lang="en-US" sz="1200" dirty="0">
              <a:latin typeface="Times" charset="0"/>
            </a:endParaRPr>
          </a:p>
        </p:txBody>
      </p:sp>
      <p:sp>
        <p:nvSpPr>
          <p:cNvPr id="55300" name="Rectangle 2"/>
          <p:cNvSpPr>
            <a:spLocks noGrp="1" noRot="1" noChangeAspect="1" noChangeArrowheads="1" noTextEdit="1"/>
          </p:cNvSpPr>
          <p:nvPr>
            <p:ph type="sldImg"/>
          </p:nvPr>
        </p:nvSpPr>
        <p:spPr>
          <a:ln/>
        </p:spPr>
      </p:sp>
      <p:sp>
        <p:nvSpPr>
          <p:cNvPr id="5530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0236682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1253FEB-E700-8243-94AE-F76DA05ED928}" type="slidenum">
              <a:rPr lang="en-GB" sz="1200"/>
              <a:pPr eaLnBrk="1" hangingPunct="1"/>
              <a:t>28</a:t>
            </a:fld>
            <a:endParaRPr lang="en-GB" sz="1200" dirty="0"/>
          </a:p>
        </p:txBody>
      </p:sp>
      <p:sp>
        <p:nvSpPr>
          <p:cNvPr id="5734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8963A5B-47B3-D246-B60C-C9943D1FC53B}" type="slidenum">
              <a:rPr lang="en-US" sz="1200">
                <a:latin typeface="Times" charset="0"/>
              </a:rPr>
              <a:pPr algn="r"/>
              <a:t>28</a:t>
            </a:fld>
            <a:endParaRPr lang="en-US" sz="1200" dirty="0">
              <a:latin typeface="Times" charset="0"/>
            </a:endParaRPr>
          </a:p>
        </p:txBody>
      </p:sp>
      <p:sp>
        <p:nvSpPr>
          <p:cNvPr id="57348" name="Rectangle 2"/>
          <p:cNvSpPr>
            <a:spLocks noGrp="1" noRot="1" noChangeAspect="1" noChangeArrowheads="1" noTextEdit="1"/>
          </p:cNvSpPr>
          <p:nvPr>
            <p:ph type="sldImg"/>
          </p:nvPr>
        </p:nvSpPr>
        <p:spPr>
          <a:ln/>
        </p:spPr>
      </p:sp>
      <p:sp>
        <p:nvSpPr>
          <p:cNvPr id="5734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3638500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9352920-B02D-3B49-92D9-B0F3AACCDBB8}" type="slidenum">
              <a:rPr lang="en-GB" sz="1200"/>
              <a:pPr eaLnBrk="1" hangingPunct="1"/>
              <a:t>29</a:t>
            </a:fld>
            <a:endParaRPr lang="en-GB" sz="1200" dirty="0"/>
          </a:p>
        </p:txBody>
      </p:sp>
      <p:sp>
        <p:nvSpPr>
          <p:cNvPr id="5939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B6195F1-9667-134C-826B-E2BF4DF4537C}" type="slidenum">
              <a:rPr lang="en-US" sz="1200">
                <a:latin typeface="Times" charset="0"/>
              </a:rPr>
              <a:pPr algn="r"/>
              <a:t>29</a:t>
            </a:fld>
            <a:endParaRPr lang="en-US" sz="1200" dirty="0">
              <a:latin typeface="Times" charset="0"/>
            </a:endParaRPr>
          </a:p>
        </p:txBody>
      </p:sp>
      <p:sp>
        <p:nvSpPr>
          <p:cNvPr id="59396" name="Rectangle 2"/>
          <p:cNvSpPr>
            <a:spLocks noGrp="1" noRot="1" noChangeAspect="1" noChangeArrowheads="1" noTextEdit="1"/>
          </p:cNvSpPr>
          <p:nvPr>
            <p:ph type="sldImg"/>
          </p:nvPr>
        </p:nvSpPr>
        <p:spPr>
          <a:ln/>
        </p:spPr>
      </p:sp>
      <p:sp>
        <p:nvSpPr>
          <p:cNvPr id="5939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8395325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E8744E4-6B70-E149-B7C3-D52C0A6B8816}" type="slidenum">
              <a:rPr lang="en-GB" sz="1200"/>
              <a:pPr eaLnBrk="1" hangingPunct="1"/>
              <a:t>30</a:t>
            </a:fld>
            <a:endParaRPr lang="en-GB" sz="1200" dirty="0"/>
          </a:p>
        </p:txBody>
      </p:sp>
      <p:sp>
        <p:nvSpPr>
          <p:cNvPr id="6144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458CC71-F16B-E945-A300-9F41FF58EFC8}" type="slidenum">
              <a:rPr lang="en-US" sz="1200">
                <a:latin typeface="Times" charset="0"/>
              </a:rPr>
              <a:pPr algn="r"/>
              <a:t>30</a:t>
            </a:fld>
            <a:endParaRPr lang="en-US" sz="1200" dirty="0">
              <a:latin typeface="Times" charset="0"/>
            </a:endParaRPr>
          </a:p>
        </p:txBody>
      </p:sp>
      <p:sp>
        <p:nvSpPr>
          <p:cNvPr id="61444" name="Rectangle 2"/>
          <p:cNvSpPr>
            <a:spLocks noGrp="1" noRot="1" noChangeAspect="1" noChangeArrowheads="1" noTextEdit="1"/>
          </p:cNvSpPr>
          <p:nvPr>
            <p:ph type="sldImg"/>
          </p:nvPr>
        </p:nvSpPr>
        <p:spPr>
          <a:ln/>
        </p:spPr>
      </p:sp>
      <p:sp>
        <p:nvSpPr>
          <p:cNvPr id="6144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9603084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5E22BFD-9399-A547-B861-27A4350A2AA9}" type="slidenum">
              <a:rPr lang="en-GB" sz="1200"/>
              <a:pPr eaLnBrk="1" hangingPunct="1"/>
              <a:t>31</a:t>
            </a:fld>
            <a:endParaRPr lang="en-GB" sz="1200" dirty="0"/>
          </a:p>
        </p:txBody>
      </p:sp>
      <p:sp>
        <p:nvSpPr>
          <p:cNvPr id="6349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1D7A150-DBAF-DB4F-8C07-395FF8B68CA2}" type="slidenum">
              <a:rPr lang="en-US" sz="1200">
                <a:latin typeface="Times" charset="0"/>
              </a:rPr>
              <a:pPr algn="r"/>
              <a:t>31</a:t>
            </a:fld>
            <a:endParaRPr lang="en-US" sz="1200" dirty="0">
              <a:latin typeface="Times" charset="0"/>
            </a:endParaRPr>
          </a:p>
        </p:txBody>
      </p:sp>
      <p:sp>
        <p:nvSpPr>
          <p:cNvPr id="63492" name="Rectangle 2"/>
          <p:cNvSpPr>
            <a:spLocks noGrp="1" noRot="1" noChangeAspect="1" noChangeArrowheads="1" noTextEdit="1"/>
          </p:cNvSpPr>
          <p:nvPr>
            <p:ph type="sldImg"/>
          </p:nvPr>
        </p:nvSpPr>
        <p:spPr>
          <a:ln/>
        </p:spPr>
      </p:sp>
      <p:sp>
        <p:nvSpPr>
          <p:cNvPr id="6349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9591269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BF76E53-7C1D-4C4E-84D9-0D6D098567B7}" type="slidenum">
              <a:rPr lang="en-GB" sz="1200"/>
              <a:pPr eaLnBrk="1" hangingPunct="1"/>
              <a:t>32</a:t>
            </a:fld>
            <a:endParaRPr lang="en-GB" sz="1200" dirty="0"/>
          </a:p>
        </p:txBody>
      </p:sp>
      <p:sp>
        <p:nvSpPr>
          <p:cNvPr id="6553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7A92F32-6332-8C44-9A2E-FB1F67B195AF}" type="slidenum">
              <a:rPr lang="en-US" sz="1200">
                <a:latin typeface="Times" charset="0"/>
              </a:rPr>
              <a:pPr algn="r"/>
              <a:t>32</a:t>
            </a:fld>
            <a:endParaRPr lang="en-US" sz="1200" dirty="0">
              <a:latin typeface="Times" charset="0"/>
            </a:endParaRPr>
          </a:p>
        </p:txBody>
      </p:sp>
      <p:sp>
        <p:nvSpPr>
          <p:cNvPr id="65540" name="Rectangle 2"/>
          <p:cNvSpPr>
            <a:spLocks noGrp="1" noRot="1" noChangeAspect="1" noChangeArrowheads="1" noTextEdit="1"/>
          </p:cNvSpPr>
          <p:nvPr>
            <p:ph type="sldImg"/>
          </p:nvPr>
        </p:nvSpPr>
        <p:spPr>
          <a:ln/>
        </p:spPr>
      </p:sp>
      <p:sp>
        <p:nvSpPr>
          <p:cNvPr id="6554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3359495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915923E-0347-384F-BEF1-50250D0D961A}" type="slidenum">
              <a:rPr lang="en-GB" sz="1200"/>
              <a:pPr eaLnBrk="1" hangingPunct="1"/>
              <a:t>33</a:t>
            </a:fld>
            <a:endParaRPr lang="en-GB" sz="1200" dirty="0"/>
          </a:p>
        </p:txBody>
      </p:sp>
      <p:sp>
        <p:nvSpPr>
          <p:cNvPr id="6758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8B26E082-02C3-504E-B3DE-11A96FE136F8}" type="slidenum">
              <a:rPr lang="en-US" sz="1200">
                <a:latin typeface="Times" charset="0"/>
              </a:rPr>
              <a:pPr algn="r"/>
              <a:t>33</a:t>
            </a:fld>
            <a:endParaRPr lang="en-US" sz="1200" dirty="0">
              <a:latin typeface="Times" charset="0"/>
            </a:endParaRPr>
          </a:p>
        </p:txBody>
      </p:sp>
      <p:sp>
        <p:nvSpPr>
          <p:cNvPr id="67588" name="Rectangle 2"/>
          <p:cNvSpPr>
            <a:spLocks noGrp="1" noRot="1" noChangeAspect="1" noChangeArrowheads="1" noTextEdit="1"/>
          </p:cNvSpPr>
          <p:nvPr>
            <p:ph type="sldImg"/>
          </p:nvPr>
        </p:nvSpPr>
        <p:spPr>
          <a:ln/>
        </p:spPr>
      </p:sp>
      <p:sp>
        <p:nvSpPr>
          <p:cNvPr id="6758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3857229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9B311EF-C177-7044-8D4A-8A56B3C87D3A}" type="slidenum">
              <a:rPr lang="en-GB" sz="1200"/>
              <a:pPr eaLnBrk="1" hangingPunct="1"/>
              <a:t>34</a:t>
            </a:fld>
            <a:endParaRPr lang="en-GB" sz="1200" dirty="0"/>
          </a:p>
        </p:txBody>
      </p:sp>
      <p:sp>
        <p:nvSpPr>
          <p:cNvPr id="6963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85F935F-F078-7847-8E73-92279A92F6A4}" type="slidenum">
              <a:rPr lang="en-US" sz="1200">
                <a:latin typeface="Times" charset="0"/>
              </a:rPr>
              <a:pPr algn="r"/>
              <a:t>34</a:t>
            </a:fld>
            <a:endParaRPr lang="en-US" sz="1200" dirty="0">
              <a:latin typeface="Times" charset="0"/>
            </a:endParaRPr>
          </a:p>
        </p:txBody>
      </p:sp>
      <p:sp>
        <p:nvSpPr>
          <p:cNvPr id="69636" name="Rectangle 2"/>
          <p:cNvSpPr>
            <a:spLocks noGrp="1" noRot="1" noChangeAspect="1" noChangeArrowheads="1" noTextEdit="1"/>
          </p:cNvSpPr>
          <p:nvPr>
            <p:ph type="sldImg"/>
          </p:nvPr>
        </p:nvSpPr>
        <p:spPr>
          <a:ln/>
        </p:spPr>
      </p:sp>
      <p:sp>
        <p:nvSpPr>
          <p:cNvPr id="6963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2266935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36</a:t>
            </a:fld>
            <a:endParaRPr lang="en-GB" dirty="0"/>
          </a:p>
        </p:txBody>
      </p:sp>
    </p:spTree>
    <p:extLst>
      <p:ext uri="{BB962C8B-B14F-4D97-AF65-F5344CB8AC3E}">
        <p14:creationId xmlns:p14="http://schemas.microsoft.com/office/powerpoint/2010/main" val="23637251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15D9E3C-721E-E546-98FF-ABB75421D58E}" type="slidenum">
              <a:rPr lang="en-GB" sz="1200"/>
              <a:pPr eaLnBrk="1" hangingPunct="1"/>
              <a:t>5</a:t>
            </a:fld>
            <a:endParaRPr lang="en-GB" sz="1200" dirty="0"/>
          </a:p>
        </p:txBody>
      </p:sp>
      <p:sp>
        <p:nvSpPr>
          <p:cNvPr id="1843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5CD5C92-235F-9744-8FBA-0B32D3C5DD3A}" type="slidenum">
              <a:rPr lang="en-US" sz="1200">
                <a:latin typeface="Times" charset="0"/>
              </a:rPr>
              <a:pPr algn="r"/>
              <a:t>5</a:t>
            </a:fld>
            <a:endParaRPr lang="en-US" sz="1200" dirty="0">
              <a:latin typeface="Times" charset="0"/>
            </a:endParaRPr>
          </a:p>
        </p:txBody>
      </p:sp>
      <p:sp>
        <p:nvSpPr>
          <p:cNvPr id="18436" name="Rectangle 2"/>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lIns="90487" tIns="44450" rIns="90487" bIns="44450"/>
          <a:lstStyle/>
          <a:p>
            <a:pPr eaLnBrk="1" hangingPunct="1"/>
            <a:endParaRPr lang="en-US" dirty="0"/>
          </a:p>
        </p:txBody>
      </p:sp>
      <p:sp>
        <p:nvSpPr>
          <p:cNvPr id="18437" name="Rectangle 3"/>
          <p:cNvSpPr>
            <a:spLocks noGrp="1" noRot="1" noChangeAspect="1" noChangeArrowheads="1" noTextEdit="1"/>
          </p:cNvSpPr>
          <p:nvPr>
            <p:ph type="sldImg"/>
          </p:nvPr>
        </p:nvSpPr>
        <p:spPr>
          <a:xfrm>
            <a:off x="1150938" y="692150"/>
            <a:ext cx="4556125" cy="3416300"/>
          </a:xfrm>
          <a:ln w="12700" cap="flat">
            <a:solidFill>
              <a:schemeClr val="tx1"/>
            </a:solidFill>
          </a:ln>
        </p:spPr>
      </p:sp>
    </p:spTree>
    <p:extLst>
      <p:ext uri="{BB962C8B-B14F-4D97-AF65-F5344CB8AC3E}">
        <p14:creationId xmlns:p14="http://schemas.microsoft.com/office/powerpoint/2010/main" val="12659995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38</a:t>
            </a:fld>
            <a:endParaRPr lang="en-GB" dirty="0"/>
          </a:p>
        </p:txBody>
      </p:sp>
    </p:spTree>
    <p:extLst>
      <p:ext uri="{BB962C8B-B14F-4D97-AF65-F5344CB8AC3E}">
        <p14:creationId xmlns:p14="http://schemas.microsoft.com/office/powerpoint/2010/main" val="14429919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ACFE296-53C8-2F44-A41A-40713687B700}" type="slidenum">
              <a:rPr lang="en-GB" sz="1200"/>
              <a:pPr eaLnBrk="1" hangingPunct="1"/>
              <a:t>39</a:t>
            </a:fld>
            <a:endParaRPr lang="en-GB" sz="1200" dirty="0"/>
          </a:p>
        </p:txBody>
      </p:sp>
      <p:sp>
        <p:nvSpPr>
          <p:cNvPr id="7373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DA2CDD6E-EF35-DD44-B27C-2A1F40D1510B}" type="slidenum">
              <a:rPr lang="en-US" sz="1200">
                <a:latin typeface="Times" charset="0"/>
              </a:rPr>
              <a:pPr algn="r"/>
              <a:t>39</a:t>
            </a:fld>
            <a:endParaRPr lang="en-US" sz="1200" dirty="0">
              <a:latin typeface="Times" charset="0"/>
            </a:endParaRPr>
          </a:p>
        </p:txBody>
      </p:sp>
      <p:sp>
        <p:nvSpPr>
          <p:cNvPr id="73732" name="Rectangle 2"/>
          <p:cNvSpPr>
            <a:spLocks noGrp="1" noRot="1" noChangeAspect="1" noChangeArrowheads="1" noTextEdit="1"/>
          </p:cNvSpPr>
          <p:nvPr>
            <p:ph type="sldImg"/>
          </p:nvPr>
        </p:nvSpPr>
        <p:spPr>
          <a:ln/>
        </p:spPr>
      </p:sp>
      <p:sp>
        <p:nvSpPr>
          <p:cNvPr id="7373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82958987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45</a:t>
            </a:fld>
            <a:endParaRPr lang="en-GB" dirty="0"/>
          </a:p>
        </p:txBody>
      </p:sp>
    </p:spTree>
    <p:extLst>
      <p:ext uri="{BB962C8B-B14F-4D97-AF65-F5344CB8AC3E}">
        <p14:creationId xmlns:p14="http://schemas.microsoft.com/office/powerpoint/2010/main" val="30847674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47</a:t>
            </a:fld>
            <a:endParaRPr lang="en-GB" dirty="0"/>
          </a:p>
        </p:txBody>
      </p:sp>
    </p:spTree>
    <p:extLst>
      <p:ext uri="{BB962C8B-B14F-4D97-AF65-F5344CB8AC3E}">
        <p14:creationId xmlns:p14="http://schemas.microsoft.com/office/powerpoint/2010/main" val="3593590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48</a:t>
            </a:fld>
            <a:endParaRPr lang="en-GB" dirty="0"/>
          </a:p>
        </p:txBody>
      </p:sp>
    </p:spTree>
    <p:extLst>
      <p:ext uri="{BB962C8B-B14F-4D97-AF65-F5344CB8AC3E}">
        <p14:creationId xmlns:p14="http://schemas.microsoft.com/office/powerpoint/2010/main" val="41104200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ABE491A-5BA7-4C43-A8FD-0A16F4EFC940}" type="slidenum">
              <a:rPr lang="en-GB" sz="1200"/>
              <a:pPr eaLnBrk="1" hangingPunct="1"/>
              <a:t>49</a:t>
            </a:fld>
            <a:endParaRPr lang="en-GB" sz="1200" dirty="0"/>
          </a:p>
        </p:txBody>
      </p:sp>
      <p:sp>
        <p:nvSpPr>
          <p:cNvPr id="8294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48D1145-8A17-A441-B206-206BB4C1602D}" type="slidenum">
              <a:rPr lang="en-US" sz="1200">
                <a:latin typeface="Times" charset="0"/>
              </a:rPr>
              <a:pPr algn="r"/>
              <a:t>49</a:t>
            </a:fld>
            <a:endParaRPr lang="en-US" sz="1200" dirty="0">
              <a:latin typeface="Times" charset="0"/>
            </a:endParaRPr>
          </a:p>
        </p:txBody>
      </p:sp>
      <p:sp>
        <p:nvSpPr>
          <p:cNvPr id="82948" name="Rectangle 2"/>
          <p:cNvSpPr>
            <a:spLocks noGrp="1" noRot="1" noChangeAspect="1" noChangeArrowheads="1" noTextEdit="1"/>
          </p:cNvSpPr>
          <p:nvPr>
            <p:ph type="sldImg"/>
          </p:nvPr>
        </p:nvSpPr>
        <p:spPr>
          <a:ln/>
        </p:spPr>
      </p:sp>
      <p:sp>
        <p:nvSpPr>
          <p:cNvPr id="8294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532324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7C2D41D-70A5-7F48-A04B-28BFD3D026ED}" type="slidenum">
              <a:rPr lang="en-GB" sz="1200"/>
              <a:pPr eaLnBrk="1" hangingPunct="1"/>
              <a:t>50</a:t>
            </a:fld>
            <a:endParaRPr lang="en-GB" sz="1200" dirty="0"/>
          </a:p>
        </p:txBody>
      </p:sp>
      <p:sp>
        <p:nvSpPr>
          <p:cNvPr id="8499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9D616D6-34B5-7E43-89C2-6101A8BC6063}" type="slidenum">
              <a:rPr lang="en-US" sz="1200">
                <a:latin typeface="Times" charset="0"/>
              </a:rPr>
              <a:pPr algn="r"/>
              <a:t>50</a:t>
            </a:fld>
            <a:endParaRPr lang="en-US" sz="1200" dirty="0">
              <a:latin typeface="Times" charset="0"/>
            </a:endParaRPr>
          </a:p>
        </p:txBody>
      </p:sp>
      <p:sp>
        <p:nvSpPr>
          <p:cNvPr id="84996" name="Rectangle 2"/>
          <p:cNvSpPr>
            <a:spLocks noGrp="1" noRot="1" noChangeAspect="1" noChangeArrowheads="1" noTextEdit="1"/>
          </p:cNvSpPr>
          <p:nvPr>
            <p:ph type="sldImg"/>
          </p:nvPr>
        </p:nvSpPr>
        <p:spPr>
          <a:ln/>
        </p:spPr>
      </p:sp>
      <p:sp>
        <p:nvSpPr>
          <p:cNvPr id="8499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5207228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64C095F-E458-924E-A50D-294B25AD910D}" type="slidenum">
              <a:rPr lang="en-GB" sz="1200"/>
              <a:pPr eaLnBrk="1" hangingPunct="1"/>
              <a:t>51</a:t>
            </a:fld>
            <a:endParaRPr lang="en-GB" sz="1200" dirty="0"/>
          </a:p>
        </p:txBody>
      </p:sp>
      <p:sp>
        <p:nvSpPr>
          <p:cNvPr id="8704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03E4DE8-E123-B34A-AB89-C24463A68306}" type="slidenum">
              <a:rPr lang="en-US" sz="1200">
                <a:latin typeface="Times" charset="0"/>
              </a:rPr>
              <a:pPr algn="r"/>
              <a:t>51</a:t>
            </a:fld>
            <a:endParaRPr lang="en-US" sz="1200" dirty="0">
              <a:latin typeface="Times" charset="0"/>
            </a:endParaRPr>
          </a:p>
        </p:txBody>
      </p:sp>
      <p:sp>
        <p:nvSpPr>
          <p:cNvPr id="87044" name="Rectangle 2"/>
          <p:cNvSpPr>
            <a:spLocks noGrp="1" noRot="1" noChangeAspect="1" noChangeArrowheads="1" noTextEdit="1"/>
          </p:cNvSpPr>
          <p:nvPr>
            <p:ph type="sldImg"/>
          </p:nvPr>
        </p:nvSpPr>
        <p:spPr>
          <a:ln/>
        </p:spPr>
      </p:sp>
      <p:sp>
        <p:nvSpPr>
          <p:cNvPr id="8704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7314311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861F4E6-95EC-9644-A8CD-CEA856892903}" type="slidenum">
              <a:rPr lang="en-GB" sz="1200"/>
              <a:pPr eaLnBrk="1" hangingPunct="1"/>
              <a:t>52</a:t>
            </a:fld>
            <a:endParaRPr lang="en-GB" sz="1200" dirty="0"/>
          </a:p>
        </p:txBody>
      </p:sp>
      <p:sp>
        <p:nvSpPr>
          <p:cNvPr id="8909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8C2189A9-F8B5-D24F-BAC3-63D22C86A2E6}" type="slidenum">
              <a:rPr lang="en-US" sz="1200">
                <a:latin typeface="Times" charset="0"/>
              </a:rPr>
              <a:pPr algn="r"/>
              <a:t>52</a:t>
            </a:fld>
            <a:endParaRPr lang="en-US" sz="1200" dirty="0">
              <a:latin typeface="Times" charset="0"/>
            </a:endParaRPr>
          </a:p>
        </p:txBody>
      </p:sp>
      <p:sp>
        <p:nvSpPr>
          <p:cNvPr id="89092" name="Rectangle 2"/>
          <p:cNvSpPr>
            <a:spLocks noGrp="1" noRot="1" noChangeAspect="1" noChangeArrowheads="1" noTextEdit="1"/>
          </p:cNvSpPr>
          <p:nvPr>
            <p:ph type="sldImg"/>
          </p:nvPr>
        </p:nvSpPr>
        <p:spPr>
          <a:ln/>
        </p:spPr>
      </p:sp>
      <p:sp>
        <p:nvSpPr>
          <p:cNvPr id="8909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9137510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05D1C78-7671-014C-8C73-A9E4F6A1300C}" type="slidenum">
              <a:rPr lang="en-GB" sz="1200"/>
              <a:pPr eaLnBrk="1" hangingPunct="1"/>
              <a:t>53</a:t>
            </a:fld>
            <a:endParaRPr lang="en-GB" sz="1200" dirty="0"/>
          </a:p>
        </p:txBody>
      </p:sp>
      <p:sp>
        <p:nvSpPr>
          <p:cNvPr id="9113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0E3F896-47EE-814B-8128-D79A88A87CC7}" type="slidenum">
              <a:rPr lang="en-US" sz="1200">
                <a:latin typeface="Times" charset="0"/>
              </a:rPr>
              <a:pPr algn="r"/>
              <a:t>53</a:t>
            </a:fld>
            <a:endParaRPr lang="en-US" sz="1200" dirty="0">
              <a:latin typeface="Times" charset="0"/>
            </a:endParaRPr>
          </a:p>
        </p:txBody>
      </p:sp>
      <p:sp>
        <p:nvSpPr>
          <p:cNvPr id="91140" name="Rectangle 2"/>
          <p:cNvSpPr>
            <a:spLocks noGrp="1" noRot="1" noChangeAspect="1" noChangeArrowheads="1" noTextEdit="1"/>
          </p:cNvSpPr>
          <p:nvPr>
            <p:ph type="sldImg"/>
          </p:nvPr>
        </p:nvSpPr>
        <p:spPr>
          <a:ln/>
        </p:spPr>
      </p:sp>
      <p:sp>
        <p:nvSpPr>
          <p:cNvPr id="9114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2322871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4C524F0-9574-8F43-A002-61E03EE95E75}" type="slidenum">
              <a:rPr lang="en-GB" sz="1200"/>
              <a:pPr eaLnBrk="1" hangingPunct="1"/>
              <a:t>6</a:t>
            </a:fld>
            <a:endParaRPr lang="en-GB" sz="1200" dirty="0"/>
          </a:p>
        </p:txBody>
      </p:sp>
      <p:sp>
        <p:nvSpPr>
          <p:cNvPr id="2048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2374592-4809-9F45-8C5B-B29FF52DEAE4}" type="slidenum">
              <a:rPr lang="en-US" sz="1200">
                <a:latin typeface="Times" charset="0"/>
              </a:rPr>
              <a:pPr algn="r"/>
              <a:t>6</a:t>
            </a:fld>
            <a:endParaRPr lang="en-US" sz="1200" dirty="0">
              <a:latin typeface="Times" charset="0"/>
            </a:endParaRPr>
          </a:p>
        </p:txBody>
      </p:sp>
      <p:sp>
        <p:nvSpPr>
          <p:cNvPr id="20484" name="Rectangle 2"/>
          <p:cNvSpPr>
            <a:spLocks noGrp="1" noRot="1" noChangeAspect="1" noChangeArrowheads="1" noTextEdit="1"/>
          </p:cNvSpPr>
          <p:nvPr>
            <p:ph type="sldImg"/>
          </p:nvPr>
        </p:nvSpPr>
        <p:spPr>
          <a:ln/>
        </p:spPr>
      </p:sp>
      <p:sp>
        <p:nvSpPr>
          <p:cNvPr id="2048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dirty="0"/>
              <a:t>It is important to note that many of these cognitive processes are interdependent: several may be involved for a given activity. It is rare for one to occur in isolation. For example, when you try to learn material for an exam, you need to attend to the material, perceive and recognize it, read it, think about it, and try to remember it. Below we describe the various kinds in more detail, followed by a summary box highlighting core design implications for each. Most relevant for interaction design are attention and memory which we describe in greatest detail.</a:t>
            </a:r>
          </a:p>
          <a:p>
            <a:pPr eaLnBrk="1" hangingPunct="1"/>
            <a:endParaRPr lang="en-GB" dirty="0"/>
          </a:p>
        </p:txBody>
      </p:sp>
    </p:spTree>
    <p:extLst>
      <p:ext uri="{BB962C8B-B14F-4D97-AF65-F5344CB8AC3E}">
        <p14:creationId xmlns:p14="http://schemas.microsoft.com/office/powerpoint/2010/main" val="13574725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C2B2379-15BA-034C-9CCE-1C5EFBC25C66}" type="slidenum">
              <a:rPr lang="en-GB" sz="1200"/>
              <a:pPr eaLnBrk="1" hangingPunct="1"/>
              <a:t>55</a:t>
            </a:fld>
            <a:endParaRPr lang="en-GB" sz="1200" dirty="0"/>
          </a:p>
        </p:txBody>
      </p:sp>
      <p:sp>
        <p:nvSpPr>
          <p:cNvPr id="9728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21319076-3900-5C4B-A24E-41622119EA75}" type="slidenum">
              <a:rPr lang="en-US" sz="1200">
                <a:latin typeface="Times" charset="0"/>
              </a:rPr>
              <a:pPr algn="r"/>
              <a:t>55</a:t>
            </a:fld>
            <a:endParaRPr lang="en-US" sz="1200" dirty="0">
              <a:latin typeface="Times" charset="0"/>
            </a:endParaRPr>
          </a:p>
        </p:txBody>
      </p:sp>
      <p:sp>
        <p:nvSpPr>
          <p:cNvPr id="97284" name="Rectangle 2"/>
          <p:cNvSpPr>
            <a:spLocks noGrp="1" noRot="1" noChangeAspect="1" noChangeArrowheads="1" noTextEdit="1"/>
          </p:cNvSpPr>
          <p:nvPr>
            <p:ph type="sldImg"/>
          </p:nvPr>
        </p:nvSpPr>
        <p:spPr>
          <a:ln/>
        </p:spPr>
      </p:sp>
      <p:sp>
        <p:nvSpPr>
          <p:cNvPr id="9728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32774698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Image Placeholder 1"/>
          <p:cNvSpPr>
            <a:spLocks noGrp="1" noRot="1" noChangeAspect="1"/>
          </p:cNvSpPr>
          <p:nvPr>
            <p:ph type="sldImg"/>
          </p:nvPr>
        </p:nvSpPr>
        <p:spPr>
          <a:ln/>
        </p:spPr>
      </p:sp>
      <p:sp>
        <p:nvSpPr>
          <p:cNvPr id="9933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GB" dirty="0"/>
          </a:p>
        </p:txBody>
      </p:sp>
      <p:sp>
        <p:nvSpPr>
          <p:cNvPr id="9933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7BA5DC9-4FC3-2C4D-BCEC-6FCC6D9A3155}" type="slidenum">
              <a:rPr lang="en-GB" sz="1200"/>
              <a:pPr eaLnBrk="1" hangingPunct="1"/>
              <a:t>56</a:t>
            </a:fld>
            <a:endParaRPr lang="en-GB" sz="1200" dirty="0"/>
          </a:p>
        </p:txBody>
      </p:sp>
    </p:spTree>
    <p:extLst>
      <p:ext uri="{BB962C8B-B14F-4D97-AF65-F5344CB8AC3E}">
        <p14:creationId xmlns:p14="http://schemas.microsoft.com/office/powerpoint/2010/main" val="7879533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E90ED7F-FB40-2E4D-A441-1286A1F09903}" type="slidenum">
              <a:rPr lang="en-GB" sz="1200"/>
              <a:pPr eaLnBrk="1" hangingPunct="1"/>
              <a:t>57</a:t>
            </a:fld>
            <a:endParaRPr lang="en-GB" sz="1200" dirty="0"/>
          </a:p>
        </p:txBody>
      </p:sp>
      <p:sp>
        <p:nvSpPr>
          <p:cNvPr id="10137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E113BAD9-C6D4-BE4F-80B3-388D9FD7DEEF}" type="slidenum">
              <a:rPr lang="en-US" sz="1200">
                <a:latin typeface="Times" charset="0"/>
              </a:rPr>
              <a:pPr algn="r"/>
              <a:t>57</a:t>
            </a:fld>
            <a:endParaRPr lang="en-US" sz="1200" dirty="0">
              <a:latin typeface="Times" charset="0"/>
            </a:endParaRPr>
          </a:p>
        </p:txBody>
      </p:sp>
      <p:sp>
        <p:nvSpPr>
          <p:cNvPr id="101380" name="Rectangle 2"/>
          <p:cNvSpPr>
            <a:spLocks noGrp="1" noRot="1" noChangeAspect="1" noChangeArrowheads="1" noTextEdit="1"/>
          </p:cNvSpPr>
          <p:nvPr>
            <p:ph type="sldImg"/>
          </p:nvPr>
        </p:nvSpPr>
        <p:spPr>
          <a:ln/>
        </p:spPr>
      </p:sp>
      <p:sp>
        <p:nvSpPr>
          <p:cNvPr id="10138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dirty="0"/>
              <a:t>A number of comparisons have been made, including conceptualizing the mind as a reservoir, a telephone network, and a digital computer. One prevalent metaphor from cognitive psychology is the idea that the mind is an information processor. Information is thought to enter and exit the mind through a series of ordered processing stages. Within these stages, various processes are assumed to act upon mental representations. Processes include comparing and matching. Mental representations are assumed to comprise images, mental models, rules, and other forms of knowledge. </a:t>
            </a:r>
          </a:p>
        </p:txBody>
      </p:sp>
    </p:spTree>
    <p:extLst>
      <p:ext uri="{BB962C8B-B14F-4D97-AF65-F5344CB8AC3E}">
        <p14:creationId xmlns:p14="http://schemas.microsoft.com/office/powerpoint/2010/main" val="4575521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58</a:t>
            </a:fld>
            <a:endParaRPr lang="en-GB" dirty="0"/>
          </a:p>
        </p:txBody>
      </p:sp>
    </p:spTree>
    <p:extLst>
      <p:ext uri="{BB962C8B-B14F-4D97-AF65-F5344CB8AC3E}">
        <p14:creationId xmlns:p14="http://schemas.microsoft.com/office/powerpoint/2010/main" val="124618164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8592FBA-EDEB-C245-A12D-1904EE02A27E}" type="slidenum">
              <a:rPr lang="en-GB" sz="1200"/>
              <a:pPr eaLnBrk="1" hangingPunct="1"/>
              <a:t>59</a:t>
            </a:fld>
            <a:endParaRPr lang="en-GB" sz="1200" dirty="0"/>
          </a:p>
        </p:txBody>
      </p:sp>
      <p:sp>
        <p:nvSpPr>
          <p:cNvPr id="11878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71EE77F-802B-7742-AD5D-7A655994055C}" type="slidenum">
              <a:rPr lang="en-US" sz="1200">
                <a:latin typeface="Times" charset="0"/>
              </a:rPr>
              <a:pPr algn="r"/>
              <a:t>59</a:t>
            </a:fld>
            <a:endParaRPr lang="en-US" sz="1200" dirty="0">
              <a:latin typeface="Times" charset="0"/>
            </a:endParaRPr>
          </a:p>
        </p:txBody>
      </p:sp>
      <p:sp>
        <p:nvSpPr>
          <p:cNvPr id="118788" name="Rectangle 2"/>
          <p:cNvSpPr>
            <a:spLocks noGrp="1" noRot="1" noChangeAspect="1" noChangeArrowheads="1" noTextEdit="1"/>
          </p:cNvSpPr>
          <p:nvPr>
            <p:ph type="sldImg"/>
          </p:nvPr>
        </p:nvSpPr>
        <p:spPr>
          <a:ln/>
        </p:spPr>
      </p:sp>
      <p:sp>
        <p:nvSpPr>
          <p:cNvPr id="11878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47527129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0A9DBEC-DC3C-8E47-AEC1-7D3ECC80B828}" type="slidenum">
              <a:rPr lang="en-GB" sz="1200"/>
              <a:pPr eaLnBrk="1" hangingPunct="1"/>
              <a:t>61</a:t>
            </a:fld>
            <a:endParaRPr lang="en-GB" sz="1200" dirty="0"/>
          </a:p>
        </p:txBody>
      </p:sp>
      <p:sp>
        <p:nvSpPr>
          <p:cNvPr id="12390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D1F380A5-B9A9-F845-8E10-8532DFDC221C}" type="slidenum">
              <a:rPr lang="en-US" sz="1200">
                <a:latin typeface="Times" charset="0"/>
              </a:rPr>
              <a:pPr algn="r"/>
              <a:t>61</a:t>
            </a:fld>
            <a:endParaRPr lang="en-US" sz="1200" dirty="0">
              <a:latin typeface="Times" charset="0"/>
            </a:endParaRPr>
          </a:p>
        </p:txBody>
      </p:sp>
      <p:sp>
        <p:nvSpPr>
          <p:cNvPr id="123908" name="Rectangle 2"/>
          <p:cNvSpPr>
            <a:spLocks noGrp="1" noRot="1" noChangeAspect="1" noChangeArrowheads="1" noTextEdit="1"/>
          </p:cNvSpPr>
          <p:nvPr>
            <p:ph type="sldImg"/>
          </p:nvPr>
        </p:nvSpPr>
        <p:spPr>
          <a:ln/>
        </p:spPr>
      </p:sp>
      <p:sp>
        <p:nvSpPr>
          <p:cNvPr id="12390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52366237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66EB885-70A7-7F43-8374-283A09C15B05}" type="slidenum">
              <a:rPr lang="en-GB" sz="1200"/>
              <a:pPr eaLnBrk="1" hangingPunct="1"/>
              <a:t>62</a:t>
            </a:fld>
            <a:endParaRPr lang="en-GB" sz="1200" dirty="0"/>
          </a:p>
        </p:txBody>
      </p:sp>
      <p:sp>
        <p:nvSpPr>
          <p:cNvPr id="10854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E1838BC-6FEB-5545-9634-84C134521F12}" type="slidenum">
              <a:rPr lang="en-US" sz="1200">
                <a:latin typeface="Times" charset="0"/>
              </a:rPr>
              <a:pPr algn="r"/>
              <a:t>62</a:t>
            </a:fld>
            <a:endParaRPr lang="en-US" sz="1200" dirty="0">
              <a:latin typeface="Times" charset="0"/>
            </a:endParaRPr>
          </a:p>
        </p:txBody>
      </p:sp>
      <p:sp>
        <p:nvSpPr>
          <p:cNvPr id="108548" name="Rectangle 2"/>
          <p:cNvSpPr>
            <a:spLocks noGrp="1" noRot="1" noChangeAspect="1" noChangeArrowheads="1" noTextEdit="1"/>
          </p:cNvSpPr>
          <p:nvPr>
            <p:ph type="sldImg"/>
          </p:nvPr>
        </p:nvSpPr>
        <p:spPr>
          <a:ln/>
        </p:spPr>
      </p:sp>
      <p:sp>
        <p:nvSpPr>
          <p:cNvPr id="10854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20348247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196A1CC-7B02-8F41-BFAD-C5878B7290C2}" type="slidenum">
              <a:rPr lang="en-GB" sz="1200"/>
              <a:pPr eaLnBrk="1" hangingPunct="1"/>
              <a:t>63</a:t>
            </a:fld>
            <a:endParaRPr lang="en-GB" sz="1200" dirty="0"/>
          </a:p>
        </p:txBody>
      </p:sp>
      <p:sp>
        <p:nvSpPr>
          <p:cNvPr id="11059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CE91212-61E0-1B48-949F-4CA3F259E6A9}" type="slidenum">
              <a:rPr lang="en-US" sz="1200">
                <a:latin typeface="Times" charset="0"/>
              </a:rPr>
              <a:pPr algn="r"/>
              <a:t>63</a:t>
            </a:fld>
            <a:endParaRPr lang="en-US" sz="1200" dirty="0">
              <a:latin typeface="Times" charset="0"/>
            </a:endParaRPr>
          </a:p>
        </p:txBody>
      </p:sp>
      <p:sp>
        <p:nvSpPr>
          <p:cNvPr id="110596" name="Rectangle 2"/>
          <p:cNvSpPr>
            <a:spLocks noGrp="1" noRot="1" noChangeAspect="1" noChangeArrowheads="1" noTextEdit="1"/>
          </p:cNvSpPr>
          <p:nvPr>
            <p:ph type="sldImg"/>
          </p:nvPr>
        </p:nvSpPr>
        <p:spPr>
          <a:ln/>
        </p:spPr>
      </p:sp>
      <p:sp>
        <p:nvSpPr>
          <p:cNvPr id="11059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46782141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80DB500-EFF3-E34E-813F-C1F2767E25B0}" type="slidenum">
              <a:rPr lang="en-GB" sz="1200"/>
              <a:pPr eaLnBrk="1" hangingPunct="1"/>
              <a:t>64</a:t>
            </a:fld>
            <a:endParaRPr lang="en-GB" sz="1200" dirty="0"/>
          </a:p>
        </p:txBody>
      </p:sp>
      <p:sp>
        <p:nvSpPr>
          <p:cNvPr id="11264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D7853FE6-58C6-A94F-AC04-EDBCB2F18518}" type="slidenum">
              <a:rPr lang="en-US" sz="1200">
                <a:latin typeface="Times" charset="0"/>
              </a:rPr>
              <a:pPr algn="r"/>
              <a:t>64</a:t>
            </a:fld>
            <a:endParaRPr lang="en-US" sz="1200" dirty="0">
              <a:latin typeface="Times" charset="0"/>
            </a:endParaRPr>
          </a:p>
        </p:txBody>
      </p:sp>
      <p:sp>
        <p:nvSpPr>
          <p:cNvPr id="112644" name="Rectangle 2"/>
          <p:cNvSpPr>
            <a:spLocks noGrp="1" noRot="1" noChangeAspect="1" noChangeArrowheads="1" noTextEdit="1"/>
          </p:cNvSpPr>
          <p:nvPr>
            <p:ph type="sldImg"/>
          </p:nvPr>
        </p:nvSpPr>
        <p:spPr>
          <a:ln/>
        </p:spPr>
      </p:sp>
      <p:sp>
        <p:nvSpPr>
          <p:cNvPr id="11264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6458672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865744E-D1DE-F14A-A92C-839E1AE8F7ED}" type="slidenum">
              <a:rPr lang="en-GB" sz="1200"/>
              <a:pPr eaLnBrk="1" hangingPunct="1"/>
              <a:t>65</a:t>
            </a:fld>
            <a:endParaRPr lang="en-GB" sz="1200" dirty="0"/>
          </a:p>
        </p:txBody>
      </p:sp>
      <p:sp>
        <p:nvSpPr>
          <p:cNvPr id="11469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4F273C0-15CD-7F4F-93DC-44904AECF4E8}" type="slidenum">
              <a:rPr lang="en-US" sz="1200">
                <a:latin typeface="Times" charset="0"/>
              </a:rPr>
              <a:pPr algn="r"/>
              <a:t>65</a:t>
            </a:fld>
            <a:endParaRPr lang="en-US" sz="1200" dirty="0">
              <a:latin typeface="Times" charset="0"/>
            </a:endParaRPr>
          </a:p>
        </p:txBody>
      </p:sp>
      <p:sp>
        <p:nvSpPr>
          <p:cNvPr id="114692" name="Rectangle 2"/>
          <p:cNvSpPr>
            <a:spLocks noGrp="1" noRot="1" noChangeAspect="1" noChangeArrowheads="1" noTextEdit="1"/>
          </p:cNvSpPr>
          <p:nvPr>
            <p:ph type="sldImg"/>
          </p:nvPr>
        </p:nvSpPr>
        <p:spPr>
          <a:ln/>
        </p:spPr>
      </p:sp>
      <p:sp>
        <p:nvSpPr>
          <p:cNvPr id="11469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868805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A99AD51-828A-7148-A854-FFE6A2414955}" type="slidenum">
              <a:rPr lang="en-GB" sz="1200"/>
              <a:pPr eaLnBrk="1" hangingPunct="1"/>
              <a:t>7</a:t>
            </a:fld>
            <a:endParaRPr lang="en-GB" sz="1200" dirty="0"/>
          </a:p>
        </p:txBody>
      </p:sp>
      <p:sp>
        <p:nvSpPr>
          <p:cNvPr id="2253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5D137D5-4E84-8E43-BF97-C07E4E9BE03B}" type="slidenum">
              <a:rPr lang="en-US" sz="1200">
                <a:latin typeface="Times" charset="0"/>
              </a:rPr>
              <a:pPr algn="r"/>
              <a:t>7</a:t>
            </a:fld>
            <a:endParaRPr lang="en-US" sz="1200" dirty="0">
              <a:latin typeface="Times" charset="0"/>
            </a:endParaRPr>
          </a:p>
        </p:txBody>
      </p:sp>
      <p:sp>
        <p:nvSpPr>
          <p:cNvPr id="22532" name="Rectangle 2"/>
          <p:cNvSpPr>
            <a:spLocks noGrp="1" noRot="1" noChangeAspect="1" noChangeArrowheads="1" noTextEdit="1"/>
          </p:cNvSpPr>
          <p:nvPr>
            <p:ph type="sldImg"/>
          </p:nvPr>
        </p:nvSpPr>
        <p:spPr>
          <a:ln/>
        </p:spPr>
      </p:sp>
      <p:sp>
        <p:nvSpPr>
          <p:cNvPr id="2253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967818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6EE3ACE-8E57-5E41-9BF7-F1FB62A98165}" type="slidenum">
              <a:rPr lang="en-GB" sz="1200"/>
              <a:pPr eaLnBrk="1" hangingPunct="1"/>
              <a:t>66</a:t>
            </a:fld>
            <a:endParaRPr lang="en-GB" sz="1200" dirty="0"/>
          </a:p>
        </p:txBody>
      </p:sp>
      <p:sp>
        <p:nvSpPr>
          <p:cNvPr id="11673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E61D6BF7-5D15-244A-B99B-706F521A506A}" type="slidenum">
              <a:rPr lang="en-US" sz="1200">
                <a:latin typeface="Times" charset="0"/>
              </a:rPr>
              <a:pPr algn="r"/>
              <a:t>66</a:t>
            </a:fld>
            <a:endParaRPr lang="en-US" sz="1200" dirty="0">
              <a:latin typeface="Times" charset="0"/>
            </a:endParaRPr>
          </a:p>
        </p:txBody>
      </p:sp>
      <p:sp>
        <p:nvSpPr>
          <p:cNvPr id="116740" name="Rectangle 2"/>
          <p:cNvSpPr>
            <a:spLocks noGrp="1" noRot="1" noChangeAspect="1" noChangeArrowheads="1" noTextEdit="1"/>
          </p:cNvSpPr>
          <p:nvPr>
            <p:ph type="sldImg"/>
          </p:nvPr>
        </p:nvSpPr>
        <p:spPr>
          <a:ln/>
        </p:spPr>
      </p:sp>
      <p:sp>
        <p:nvSpPr>
          <p:cNvPr id="11674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25292215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E4326F6-5469-674E-82E9-AFBD451D4450}" type="slidenum">
              <a:rPr lang="en-GB" sz="1200"/>
              <a:pPr eaLnBrk="1" hangingPunct="1"/>
              <a:t>68</a:t>
            </a:fld>
            <a:endParaRPr lang="en-GB" sz="1200" dirty="0"/>
          </a:p>
        </p:txBody>
      </p:sp>
      <p:sp>
        <p:nvSpPr>
          <p:cNvPr id="12595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3BC66B33-AACD-3646-AF8F-AA97F19E1D1E}" type="slidenum">
              <a:rPr lang="en-US" sz="1200">
                <a:latin typeface="Times" charset="0"/>
              </a:rPr>
              <a:pPr algn="r"/>
              <a:t>68</a:t>
            </a:fld>
            <a:endParaRPr lang="en-US" sz="1200" dirty="0">
              <a:latin typeface="Times" charset="0"/>
            </a:endParaRPr>
          </a:p>
        </p:txBody>
      </p:sp>
      <p:sp>
        <p:nvSpPr>
          <p:cNvPr id="125956" name="Rectangle 2"/>
          <p:cNvSpPr>
            <a:spLocks noGrp="1" noRot="1" noChangeAspect="1" noChangeArrowheads="1" noTextEdit="1"/>
          </p:cNvSpPr>
          <p:nvPr>
            <p:ph type="sldImg"/>
          </p:nvPr>
        </p:nvSpPr>
        <p:spPr>
          <a:ln/>
        </p:spPr>
      </p:sp>
      <p:sp>
        <p:nvSpPr>
          <p:cNvPr id="12595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85803922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3838368-BB85-AA4E-9AE2-127D44850220}" type="slidenum">
              <a:rPr lang="en-GB" sz="1200"/>
              <a:pPr eaLnBrk="1" hangingPunct="1"/>
              <a:t>69</a:t>
            </a:fld>
            <a:endParaRPr lang="en-GB" sz="1200" dirty="0"/>
          </a:p>
        </p:txBody>
      </p:sp>
      <p:sp>
        <p:nvSpPr>
          <p:cNvPr id="9318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BD0CB33-0602-934B-BE53-06D365C6CC40}" type="slidenum">
              <a:rPr lang="en-US" sz="1200">
                <a:latin typeface="Times" charset="0"/>
              </a:rPr>
              <a:pPr algn="r"/>
              <a:t>69</a:t>
            </a:fld>
            <a:endParaRPr lang="en-US" sz="1200" dirty="0">
              <a:latin typeface="Times" charset="0"/>
            </a:endParaRPr>
          </a:p>
        </p:txBody>
      </p:sp>
      <p:sp>
        <p:nvSpPr>
          <p:cNvPr id="93188" name="Rectangle 2"/>
          <p:cNvSpPr>
            <a:spLocks noGrp="1" noRot="1" noChangeAspect="1" noChangeArrowheads="1" noTextEdit="1"/>
          </p:cNvSpPr>
          <p:nvPr>
            <p:ph type="sldImg"/>
          </p:nvPr>
        </p:nvSpPr>
        <p:spPr>
          <a:ln/>
        </p:spPr>
      </p:sp>
      <p:sp>
        <p:nvSpPr>
          <p:cNvPr id="9318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1245204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AF8308C-1912-0B49-B89F-7B4396466481}" type="slidenum">
              <a:rPr lang="en-GB" sz="1200"/>
              <a:pPr eaLnBrk="1" hangingPunct="1"/>
              <a:t>8</a:t>
            </a:fld>
            <a:endParaRPr lang="en-GB" sz="1200" dirty="0"/>
          </a:p>
        </p:txBody>
      </p:sp>
      <p:sp>
        <p:nvSpPr>
          <p:cNvPr id="2662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498F1E8-453F-0145-97B8-39B481D4A446}" type="slidenum">
              <a:rPr lang="en-US" sz="1200">
                <a:latin typeface="Times" charset="0"/>
              </a:rPr>
              <a:pPr algn="r"/>
              <a:t>8</a:t>
            </a:fld>
            <a:endParaRPr lang="en-US" sz="1200" dirty="0">
              <a:latin typeface="Times" charset="0"/>
            </a:endParaRPr>
          </a:p>
        </p:txBody>
      </p:sp>
      <p:sp>
        <p:nvSpPr>
          <p:cNvPr id="26628" name="Rectangle 2"/>
          <p:cNvSpPr>
            <a:spLocks noGrp="1" noRot="1" noChangeAspect="1" noChangeArrowheads="1" noTextEdit="1"/>
          </p:cNvSpPr>
          <p:nvPr>
            <p:ph type="sldImg"/>
          </p:nvPr>
        </p:nvSpPr>
        <p:spPr>
          <a:ln/>
        </p:spPr>
      </p:sp>
      <p:sp>
        <p:nvSpPr>
          <p:cNvPr id="2662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60662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2D86EF6-5495-B44A-A656-67ECE9B2D766}" type="slidenum">
              <a:rPr lang="en-GB" sz="1200"/>
              <a:pPr eaLnBrk="1" hangingPunct="1"/>
              <a:t>9</a:t>
            </a:fld>
            <a:endParaRPr lang="en-GB" sz="1200" dirty="0"/>
          </a:p>
        </p:txBody>
      </p:sp>
      <p:sp>
        <p:nvSpPr>
          <p:cNvPr id="2457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032BB62-99E8-2B41-BE8C-013836254861}" type="slidenum">
              <a:rPr lang="en-US" sz="1200">
                <a:latin typeface="Times" charset="0"/>
              </a:rPr>
              <a:pPr algn="r"/>
              <a:t>9</a:t>
            </a:fld>
            <a:endParaRPr lang="en-US" sz="1200" dirty="0">
              <a:latin typeface="Times" charset="0"/>
            </a:endParaRPr>
          </a:p>
        </p:txBody>
      </p:sp>
      <p:sp>
        <p:nvSpPr>
          <p:cNvPr id="24580" name="Rectangle 2"/>
          <p:cNvSpPr>
            <a:spLocks noGrp="1" noRot="1" noChangeAspect="1" noChangeArrowheads="1" noTextEdit="1"/>
          </p:cNvSpPr>
          <p:nvPr>
            <p:ph type="sldImg"/>
          </p:nvPr>
        </p:nvSpPr>
        <p:spPr>
          <a:ln/>
        </p:spPr>
      </p:sp>
      <p:sp>
        <p:nvSpPr>
          <p:cNvPr id="2458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19536287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20D996F-E2A9-524D-9CE7-C22113044FC0}" type="slidenum">
              <a:rPr lang="en-GB" sz="1200"/>
              <a:pPr eaLnBrk="1" hangingPunct="1"/>
              <a:t>10</a:t>
            </a:fld>
            <a:endParaRPr lang="en-GB" sz="1200" dirty="0"/>
          </a:p>
        </p:txBody>
      </p:sp>
      <p:sp>
        <p:nvSpPr>
          <p:cNvPr id="2867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203F495-733E-2C44-B6A0-4631B0455CDE}" type="slidenum">
              <a:rPr lang="en-US" sz="1200">
                <a:latin typeface="Times" charset="0"/>
              </a:rPr>
              <a:pPr algn="r"/>
              <a:t>10</a:t>
            </a:fld>
            <a:endParaRPr lang="en-US" sz="1200" dirty="0">
              <a:latin typeface="Times" charset="0"/>
            </a:endParaRPr>
          </a:p>
        </p:txBody>
      </p:sp>
      <p:sp>
        <p:nvSpPr>
          <p:cNvPr id="28676" name="Rectangle 2"/>
          <p:cNvSpPr>
            <a:spLocks noGrp="1" noRot="1" noChangeAspect="1" noChangeArrowheads="1" noTextEdit="1"/>
          </p:cNvSpPr>
          <p:nvPr>
            <p:ph type="sldImg"/>
          </p:nvPr>
        </p:nvSpPr>
        <p:spPr>
          <a:ln/>
        </p:spPr>
      </p:sp>
      <p:sp>
        <p:nvSpPr>
          <p:cNvPr id="2867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extLst>
      <p:ext uri="{BB962C8B-B14F-4D97-AF65-F5344CB8AC3E}">
        <p14:creationId xmlns:p14="http://schemas.microsoft.com/office/powerpoint/2010/main" val="20660828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14</a:t>
            </a:fld>
            <a:endParaRPr lang="en-GB" dirty="0"/>
          </a:p>
        </p:txBody>
      </p:sp>
    </p:spTree>
    <p:extLst>
      <p:ext uri="{BB962C8B-B14F-4D97-AF65-F5344CB8AC3E}">
        <p14:creationId xmlns:p14="http://schemas.microsoft.com/office/powerpoint/2010/main" val="332952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endParaRPr lang="en-GB"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dirty="0"/>
          </a:p>
        </p:txBody>
      </p:sp>
      <p:sp>
        <p:nvSpPr>
          <p:cNvPr id="5" name="Footer Placeholder 4"/>
          <p:cNvSpPr>
            <a:spLocks noGrp="1"/>
          </p:cNvSpPr>
          <p:nvPr>
            <p:ph type="ftr" sz="quarter" idx="11"/>
          </p:nvPr>
        </p:nvSpPr>
        <p:spPr/>
        <p:txBody>
          <a:bodyPr/>
          <a:lstStyle/>
          <a:p>
            <a:r>
              <a:rPr lang="en-GB" dirty="0"/>
              <a:t>www.id-book.com </a:t>
            </a:r>
          </a:p>
        </p:txBody>
      </p:sp>
    </p:spTree>
    <p:extLst>
      <p:ext uri="{BB962C8B-B14F-4D97-AF65-F5344CB8AC3E}">
        <p14:creationId xmlns:p14="http://schemas.microsoft.com/office/powerpoint/2010/main" val="1528635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Footer Placeholder 4"/>
          <p:cNvSpPr>
            <a:spLocks noGrp="1"/>
          </p:cNvSpPr>
          <p:nvPr>
            <p:ph type="ftr" sz="quarter" idx="11"/>
          </p:nvPr>
        </p:nvSpPr>
        <p:spPr/>
        <p:txBody>
          <a:bodyPr/>
          <a:lstStyle/>
          <a:p>
            <a:r>
              <a:rPr lang="en-GB" dirty="0"/>
              <a:t>www.id-book.com </a:t>
            </a:r>
          </a:p>
        </p:txBody>
      </p:sp>
    </p:spTree>
    <p:extLst>
      <p:ext uri="{BB962C8B-B14F-4D97-AF65-F5344CB8AC3E}">
        <p14:creationId xmlns:p14="http://schemas.microsoft.com/office/powerpoint/2010/main" val="3368491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Footer Placeholder 4"/>
          <p:cNvSpPr>
            <a:spLocks noGrp="1"/>
          </p:cNvSpPr>
          <p:nvPr>
            <p:ph type="ftr" sz="quarter" idx="11"/>
          </p:nvPr>
        </p:nvSpPr>
        <p:spPr/>
        <p:txBody>
          <a:bodyPr/>
          <a:lstStyle/>
          <a:p>
            <a:r>
              <a:rPr lang="en-GB" dirty="0"/>
              <a:t>www.id-book.com </a:t>
            </a:r>
          </a:p>
        </p:txBody>
      </p:sp>
    </p:spTree>
    <p:extLst>
      <p:ext uri="{BB962C8B-B14F-4D97-AF65-F5344CB8AC3E}">
        <p14:creationId xmlns:p14="http://schemas.microsoft.com/office/powerpoint/2010/main" val="2714383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en-GB"/>
          </a:p>
        </p:txBody>
      </p:sp>
      <p:sp>
        <p:nvSpPr>
          <p:cNvPr id="3" name="Content Placeholder 2"/>
          <p:cNvSpPr>
            <a:spLocks noGrp="1"/>
          </p:cNvSpPr>
          <p:nvPr>
            <p:ph idx="1"/>
          </p:nvPr>
        </p:nvSpPr>
        <p:spPr/>
        <p:txBody>
          <a:bodyPr/>
          <a:lstStyle>
            <a:lvl1pPr>
              <a:defRPr>
                <a:solidFill>
                  <a:schemeClr val="tx1"/>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Footer Placeholder 4"/>
          <p:cNvSpPr>
            <a:spLocks noGrp="1"/>
          </p:cNvSpPr>
          <p:nvPr>
            <p:ph type="ftr" sz="quarter" idx="11"/>
          </p:nvPr>
        </p:nvSpPr>
        <p:spPr/>
        <p:txBody>
          <a:bodyPr/>
          <a:lstStyle/>
          <a:p>
            <a:r>
              <a:rPr lang="en-GB" dirty="0"/>
              <a:t>www.id-book.com </a:t>
            </a:r>
          </a:p>
        </p:txBody>
      </p:sp>
    </p:spTree>
    <p:extLst>
      <p:ext uri="{BB962C8B-B14F-4D97-AF65-F5344CB8AC3E}">
        <p14:creationId xmlns:p14="http://schemas.microsoft.com/office/powerpoint/2010/main" val="2593415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 </a:t>
            </a: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3308614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11"/>
          </p:nvPr>
        </p:nvSpPr>
        <p:spPr/>
        <p:txBody>
          <a:bodyPr/>
          <a:lstStyle/>
          <a:p>
            <a:r>
              <a:rPr lang="en-GB" dirty="0"/>
              <a:t>www.id-book.com </a:t>
            </a:r>
          </a:p>
        </p:txBody>
      </p:sp>
    </p:spTree>
    <p:extLst>
      <p:ext uri="{BB962C8B-B14F-4D97-AF65-F5344CB8AC3E}">
        <p14:creationId xmlns:p14="http://schemas.microsoft.com/office/powerpoint/2010/main" val="147230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a:xfrm>
            <a:off x="457200" y="6356350"/>
            <a:ext cx="2133600" cy="365125"/>
          </a:xfrm>
          <a:prstGeom prst="rect">
            <a:avLst/>
          </a:prstGeom>
        </p:spPr>
        <p:txBody>
          <a:bodyPr/>
          <a:lstStyle/>
          <a:p>
            <a:endParaRPr lang="en-GB" dirty="0"/>
          </a:p>
        </p:txBody>
      </p:sp>
      <p:sp>
        <p:nvSpPr>
          <p:cNvPr id="8" name="Footer Placeholder 7"/>
          <p:cNvSpPr>
            <a:spLocks noGrp="1"/>
          </p:cNvSpPr>
          <p:nvPr>
            <p:ph type="ftr" sz="quarter" idx="11"/>
          </p:nvPr>
        </p:nvSpPr>
        <p:spPr/>
        <p:txBody>
          <a:bodyPr/>
          <a:lstStyle/>
          <a:p>
            <a:r>
              <a:rPr lang="en-GB" dirty="0"/>
              <a:t>www.id-book.com </a:t>
            </a:r>
          </a:p>
        </p:txBody>
      </p:sp>
    </p:spTree>
    <p:extLst>
      <p:ext uri="{BB962C8B-B14F-4D97-AF65-F5344CB8AC3E}">
        <p14:creationId xmlns:p14="http://schemas.microsoft.com/office/powerpoint/2010/main" val="3091041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endParaRPr lang="en-GB" dirty="0"/>
          </a:p>
        </p:txBody>
      </p:sp>
      <p:sp>
        <p:nvSpPr>
          <p:cNvPr id="4" name="Footer Placeholder 3"/>
          <p:cNvSpPr>
            <a:spLocks noGrp="1"/>
          </p:cNvSpPr>
          <p:nvPr>
            <p:ph type="ftr" sz="quarter" idx="11"/>
          </p:nvPr>
        </p:nvSpPr>
        <p:spPr/>
        <p:txBody>
          <a:bodyPr/>
          <a:lstStyle/>
          <a:p>
            <a:r>
              <a:rPr lang="en-GB" dirty="0"/>
              <a:t>www.id-book.com </a:t>
            </a:r>
          </a:p>
        </p:txBody>
      </p:sp>
    </p:spTree>
    <p:extLst>
      <p:ext uri="{BB962C8B-B14F-4D97-AF65-F5344CB8AC3E}">
        <p14:creationId xmlns:p14="http://schemas.microsoft.com/office/powerpoint/2010/main" val="4076149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GB" dirty="0"/>
              <a:t>www.id-book.com </a:t>
            </a:r>
          </a:p>
        </p:txBody>
      </p:sp>
    </p:spTree>
    <p:extLst>
      <p:ext uri="{BB962C8B-B14F-4D97-AF65-F5344CB8AC3E}">
        <p14:creationId xmlns:p14="http://schemas.microsoft.com/office/powerpoint/2010/main" val="1236994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endParaRPr lang="en-GB" dirty="0"/>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GB" dirty="0"/>
              <a:t>www.id-book.com </a:t>
            </a:r>
          </a:p>
        </p:txBody>
      </p:sp>
    </p:spTree>
    <p:extLst>
      <p:ext uri="{BB962C8B-B14F-4D97-AF65-F5344CB8AC3E}">
        <p14:creationId xmlns:p14="http://schemas.microsoft.com/office/powerpoint/2010/main" val="225408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lang="en-GB" dirty="0"/>
          </a:p>
        </p:txBody>
      </p:sp>
      <p:sp>
        <p:nvSpPr>
          <p:cNvPr id="6" name="Footer Placeholder 5"/>
          <p:cNvSpPr>
            <a:spLocks noGrp="1"/>
          </p:cNvSpPr>
          <p:nvPr>
            <p:ph type="ftr" sz="quarter" idx="11"/>
          </p:nvPr>
        </p:nvSpPr>
        <p:spPr/>
        <p:txBody>
          <a:bodyPr/>
          <a:lstStyle/>
          <a:p>
            <a:r>
              <a:rPr lang="en-GB" dirty="0"/>
              <a:t>www.id-book.com </a:t>
            </a:r>
          </a:p>
        </p:txBody>
      </p:sp>
    </p:spTree>
    <p:extLst>
      <p:ext uri="{BB962C8B-B14F-4D97-AF65-F5344CB8AC3E}">
        <p14:creationId xmlns:p14="http://schemas.microsoft.com/office/powerpoint/2010/main" val="2790494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r>
              <a:rPr lang="en-GB" dirty="0"/>
              <a:t>www.id-book.com </a:t>
            </a:r>
          </a:p>
        </p:txBody>
      </p:sp>
      <p:sp>
        <p:nvSpPr>
          <p:cNvPr id="7" name="Rectangle 6"/>
          <p:cNvSpPr/>
          <p:nvPr userDrawn="1"/>
        </p:nvSpPr>
        <p:spPr>
          <a:xfrm>
            <a:off x="0" y="0"/>
            <a:ext cx="9144000" cy="6858000"/>
          </a:xfrm>
          <a:prstGeom prst="rect">
            <a:avLst/>
          </a:prstGeom>
          <a:no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itle Placeholder 7"/>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370419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baseline="0">
          <a:solidFill>
            <a:schemeClr val="accent6">
              <a:lumMod val="75000"/>
            </a:schemeClr>
          </a:solidFill>
          <a:latin typeface="arial" charset="0"/>
          <a:ea typeface="Liberation Sans" panose="020B0604020202020204" pitchFamily="34" charset="0"/>
          <a:cs typeface="Liberation Sans" panose="020B060402020202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3200" kern="1200" baseline="0">
          <a:solidFill>
            <a:schemeClr val="tx1"/>
          </a:solidFill>
          <a:latin typeface="arial" charset="0"/>
          <a:ea typeface="Liberation Sans" panose="020B0604020202020204" pitchFamily="34" charset="0"/>
          <a:cs typeface="Liberation Sans"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baseline="0">
          <a:solidFill>
            <a:schemeClr val="tx1"/>
          </a:solidFill>
          <a:latin typeface="arial" charset="0"/>
          <a:ea typeface="Liberation Sans" panose="020B0604020202020204" pitchFamily="34" charset="0"/>
          <a:cs typeface="Liberation Sans"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baseline="0">
          <a:solidFill>
            <a:schemeClr val="tx1"/>
          </a:solidFill>
          <a:latin typeface="arial" charset="0"/>
          <a:ea typeface="Liberation Sans" panose="020B0604020202020204" pitchFamily="34" charset="0"/>
          <a:cs typeface="Liberation Sans"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arial" charset="0"/>
          <a:ea typeface="Liberation Sans" panose="020B0604020202020204" pitchFamily="34" charset="0"/>
          <a:cs typeface="Liberation Sans"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arial" charset="0"/>
          <a:ea typeface="Liberation Sans" panose="020B0604020202020204" pitchFamily="34" charset="0"/>
          <a:cs typeface="Liberation Sans"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5.emf"/><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vmlDrawing" Target="../drawings/vmlDrawing2.vml"/><Relationship Id="rId5" Type="http://schemas.openxmlformats.org/officeDocument/2006/relationships/image" Target="../media/image6.emf"/><Relationship Id="rId4" Type="http://schemas.openxmlformats.org/officeDocument/2006/relationships/oleObject" Target="../embeddings/oleObject2.bin"/></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35538" y="4581128"/>
            <a:ext cx="4450129" cy="1292662"/>
          </a:xfrm>
          <a:prstGeom prst="rect">
            <a:avLst/>
          </a:prstGeom>
          <a:noFill/>
        </p:spPr>
        <p:txBody>
          <a:bodyPr wrap="none" rtlCol="0">
            <a:spAutoFit/>
          </a:bodyPr>
          <a:lstStyle/>
          <a:p>
            <a:pPr algn="ctr"/>
            <a:r>
              <a:rPr lang="en-GB" sz="3200" dirty="0">
                <a:solidFill>
                  <a:schemeClr val="accent6">
                    <a:lumMod val="75000"/>
                  </a:schemeClr>
                </a:solidFill>
                <a:latin typeface="+mj-lt"/>
                <a:ea typeface="Liberation Sans" panose="020B0604020202020204" pitchFamily="34" charset="0"/>
                <a:cs typeface="Liberation Sans" panose="020B0604020202020204" pitchFamily="34" charset="0"/>
              </a:rPr>
              <a:t>Chapter 4</a:t>
            </a:r>
            <a:br>
              <a:rPr lang="en-GB" sz="3200" dirty="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br>
            <a:endParaRPr lang="en-GB" sz="1400" dirty="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endParaRPr>
          </a:p>
          <a:p>
            <a:pPr algn="ctr"/>
            <a:r>
              <a:rPr lang="en-GB" sz="3200" dirty="0">
                <a:solidFill>
                  <a:schemeClr val="accent6">
                    <a:lumMod val="75000"/>
                  </a:schemeClr>
                </a:solidFill>
                <a:latin typeface="+mj-lt"/>
                <a:ea typeface="Liberation Sans" panose="020B0604020202020204" pitchFamily="34" charset="0"/>
                <a:cs typeface="Liberation Sans" panose="020B0604020202020204" pitchFamily="34" charset="0"/>
              </a:rPr>
              <a:t>COGNITIVE ASPECTS</a:t>
            </a:r>
          </a:p>
        </p:txBody>
      </p:sp>
      <p:pic>
        <p:nvPicPr>
          <p:cNvPr id="5" name="Picture 4" descr="Cover of the book Interaction Design, Fifth Edition">
            <a:extLst>
              <a:ext uri="{FF2B5EF4-FFF2-40B4-BE49-F238E27FC236}">
                <a16:creationId xmlns:a16="http://schemas.microsoft.com/office/drawing/2014/main" id="{77AFC0ED-47E6-F343-A5A9-06DC9704DC76}"/>
              </a:ext>
            </a:extLst>
          </p:cNvPr>
          <p:cNvPicPr>
            <a:picLocks noChangeAspect="1"/>
          </p:cNvPicPr>
          <p:nvPr/>
        </p:nvPicPr>
        <p:blipFill rotWithShape="1">
          <a:blip r:embed="rId3">
            <a:extLst>
              <a:ext uri="{28A0092B-C50C-407E-A947-70E740481C1C}">
                <a14:useLocalDpi xmlns:a14="http://schemas.microsoft.com/office/drawing/2010/main" val="0"/>
              </a:ext>
            </a:extLst>
          </a:blip>
          <a:srcRect l="51575" t="2693" r="1964" b="2693"/>
          <a:stretch/>
        </p:blipFill>
        <p:spPr>
          <a:xfrm>
            <a:off x="2975527" y="547785"/>
            <a:ext cx="3192946" cy="4004712"/>
          </a:xfrm>
          <a:prstGeom prst="rect">
            <a:avLst/>
          </a:prstGeom>
        </p:spPr>
      </p:pic>
    </p:spTree>
    <p:extLst>
      <p:ext uri="{BB962C8B-B14F-4D97-AF65-F5344CB8AC3E}">
        <p14:creationId xmlns:p14="http://schemas.microsoft.com/office/powerpoint/2010/main" val="16379789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2" name="Rectangle 2"/>
          <p:cNvSpPr>
            <a:spLocks noGrp="1" noChangeArrowheads="1"/>
          </p:cNvSpPr>
          <p:nvPr>
            <p:ph type="title" idx="4294967295"/>
          </p:nvPr>
        </p:nvSpPr>
        <p:spPr>
          <a:xfrm>
            <a:off x="628650" y="365126"/>
            <a:ext cx="7886700" cy="1004888"/>
          </a:xfrm>
        </p:spPr>
        <p:txBody>
          <a:bodyPr/>
          <a:lstStyle/>
          <a:p>
            <a:pPr eaLnBrk="1" hangingPunct="1"/>
            <a:r>
              <a:rPr lang="en-US" noProof="0" dirty="0">
                <a:latin typeface="+mj-lt"/>
              </a:rPr>
              <a:t>Activity</a:t>
            </a:r>
          </a:p>
        </p:txBody>
      </p:sp>
      <p:sp>
        <p:nvSpPr>
          <p:cNvPr id="27653" name="Rectangle 3"/>
          <p:cNvSpPr>
            <a:spLocks noGrp="1" noChangeArrowheads="1"/>
          </p:cNvSpPr>
          <p:nvPr>
            <p:ph type="body" idx="4294967295"/>
          </p:nvPr>
        </p:nvSpPr>
        <p:spPr/>
        <p:txBody>
          <a:bodyPr>
            <a:normAutofit lnSpcReduction="10000"/>
          </a:bodyPr>
          <a:lstStyle/>
          <a:p>
            <a:pPr eaLnBrk="1" hangingPunct="1">
              <a:lnSpc>
                <a:spcPct val="90000"/>
              </a:lnSpc>
            </a:pPr>
            <a:r>
              <a:rPr lang="en-US" sz="2800" noProof="0" dirty="0">
                <a:latin typeface="+mj-lt"/>
              </a:rPr>
              <a:t>Tullis (1987) found that the two screens produced quite different results</a:t>
            </a:r>
            <a:endParaRPr lang="en-US" sz="900" noProof="0" dirty="0">
              <a:latin typeface="+mj-lt"/>
            </a:endParaRPr>
          </a:p>
          <a:p>
            <a:pPr lvl="1" eaLnBrk="1" hangingPunct="1">
              <a:lnSpc>
                <a:spcPct val="90000"/>
              </a:lnSpc>
              <a:buFont typeface="Wingdings" pitchFamily="2" charset="2"/>
              <a:buChar char="§"/>
            </a:pPr>
            <a:r>
              <a:rPr lang="en-US" sz="2400" noProof="0" dirty="0">
                <a:latin typeface="+mj-lt"/>
              </a:rPr>
              <a:t>1st screen: Took an average of 5.5 seconds to search</a:t>
            </a:r>
          </a:p>
          <a:p>
            <a:pPr lvl="1" eaLnBrk="1" hangingPunct="1">
              <a:lnSpc>
                <a:spcPct val="90000"/>
              </a:lnSpc>
              <a:buFont typeface="Wingdings" pitchFamily="2" charset="2"/>
              <a:buChar char="§"/>
            </a:pPr>
            <a:r>
              <a:rPr lang="en-US" sz="2400" noProof="0" dirty="0">
                <a:latin typeface="+mj-lt"/>
              </a:rPr>
              <a:t>2nd screen: Took 3.2 seconds to search </a:t>
            </a:r>
          </a:p>
          <a:p>
            <a:pPr eaLnBrk="1" hangingPunct="1">
              <a:lnSpc>
                <a:spcPct val="90000"/>
              </a:lnSpc>
              <a:spcBef>
                <a:spcPts val="2400"/>
              </a:spcBef>
            </a:pPr>
            <a:r>
              <a:rPr lang="en-US" sz="2400" noProof="0" dirty="0">
                <a:latin typeface="+mj-lt"/>
              </a:rPr>
              <a:t>Why, since both displays have the same density of information (31percent)?</a:t>
            </a:r>
          </a:p>
          <a:p>
            <a:pPr eaLnBrk="1" hangingPunct="1">
              <a:lnSpc>
                <a:spcPct val="90000"/>
              </a:lnSpc>
              <a:spcBef>
                <a:spcPts val="2400"/>
              </a:spcBef>
            </a:pPr>
            <a:r>
              <a:rPr lang="en-US" sz="2400" noProof="0" dirty="0">
                <a:latin typeface="+mj-lt"/>
              </a:rPr>
              <a:t>Spacing</a:t>
            </a:r>
            <a:endParaRPr lang="en-US" sz="900" noProof="0" dirty="0">
              <a:latin typeface="+mj-lt"/>
            </a:endParaRPr>
          </a:p>
          <a:p>
            <a:pPr lvl="1" eaLnBrk="1" hangingPunct="1">
              <a:lnSpc>
                <a:spcPct val="90000"/>
              </a:lnSpc>
              <a:buFont typeface="Wingdings" pitchFamily="2" charset="2"/>
              <a:buChar char="§"/>
            </a:pPr>
            <a:r>
              <a:rPr lang="en-US" sz="2400" noProof="0" dirty="0">
                <a:latin typeface="+mj-lt"/>
              </a:rPr>
              <a:t>In the 1st screen, the information is bunched up together, making it hard to search</a:t>
            </a:r>
          </a:p>
          <a:p>
            <a:pPr lvl="1" eaLnBrk="1" hangingPunct="1">
              <a:lnSpc>
                <a:spcPct val="90000"/>
              </a:lnSpc>
              <a:buFont typeface="Wingdings" pitchFamily="2" charset="2"/>
              <a:buChar char="§"/>
            </a:pPr>
            <a:r>
              <a:rPr lang="en-US" sz="2400" noProof="0" dirty="0">
                <a:latin typeface="+mj-lt"/>
              </a:rPr>
              <a:t>In the 2nd screen, the characters are grouped into vertical categories of information making it easier</a:t>
            </a:r>
          </a:p>
        </p:txBody>
      </p:sp>
      <p:sp>
        <p:nvSpPr>
          <p:cNvPr id="2" name="Footer Placeholder 1">
            <a:extLst>
              <a:ext uri="{FF2B5EF4-FFF2-40B4-BE49-F238E27FC236}">
                <a16:creationId xmlns:a16="http://schemas.microsoft.com/office/drawing/2014/main" id="{AB91BD79-0094-7D45-AFB1-1937AAF67EAF}"/>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869491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0" name="Title 1"/>
          <p:cNvSpPr>
            <a:spLocks noGrp="1"/>
          </p:cNvSpPr>
          <p:nvPr>
            <p:ph type="title" idx="4294967295"/>
          </p:nvPr>
        </p:nvSpPr>
        <p:spPr/>
        <p:txBody>
          <a:bodyPr/>
          <a:lstStyle/>
          <a:p>
            <a:pPr eaLnBrk="1" hangingPunct="1"/>
            <a:r>
              <a:rPr lang="en-US" noProof="0" dirty="0">
                <a:latin typeface="+mj-lt"/>
              </a:rPr>
              <a:t>Multitasking and attention </a:t>
            </a:r>
          </a:p>
        </p:txBody>
      </p:sp>
      <p:sp>
        <p:nvSpPr>
          <p:cNvPr id="29701" name="Content Placeholder 2"/>
          <p:cNvSpPr>
            <a:spLocks noGrp="1"/>
          </p:cNvSpPr>
          <p:nvPr>
            <p:ph idx="4294967295"/>
          </p:nvPr>
        </p:nvSpPr>
        <p:spPr>
          <a:xfrm>
            <a:off x="467544" y="1772816"/>
            <a:ext cx="8229600" cy="4525963"/>
          </a:xfrm>
        </p:spPr>
        <p:txBody>
          <a:bodyPr>
            <a:normAutofit lnSpcReduction="10000"/>
          </a:bodyPr>
          <a:lstStyle/>
          <a:p>
            <a:pPr eaLnBrk="1" hangingPunct="1"/>
            <a:r>
              <a:rPr lang="en-US" sz="2800" noProof="0" dirty="0">
                <a:latin typeface="+mn-lt"/>
              </a:rPr>
              <a:t>Is it possible to perform multiple tasks without one or more of them being detrimentally affected?</a:t>
            </a:r>
          </a:p>
          <a:p>
            <a:pPr>
              <a:spcBef>
                <a:spcPts val="900"/>
              </a:spcBef>
            </a:pPr>
            <a:r>
              <a:rPr lang="en-US" sz="2800" noProof="0" dirty="0"/>
              <a:t>Multitasking can cause people to lose their train of thought, make errors, and need to start over</a:t>
            </a:r>
            <a:endParaRPr lang="en-US" sz="2800" noProof="0" dirty="0">
              <a:latin typeface="+mn-lt"/>
            </a:endParaRPr>
          </a:p>
          <a:p>
            <a:pPr eaLnBrk="1" hangingPunct="1">
              <a:spcBef>
                <a:spcPts val="900"/>
              </a:spcBef>
            </a:pPr>
            <a:r>
              <a:rPr lang="en-US" sz="2800" noProof="0" dirty="0">
                <a:latin typeface="+mn-lt"/>
              </a:rPr>
              <a:t>Ophir et al. (2009) compared heavy vs light multitaskers</a:t>
            </a:r>
          </a:p>
          <a:p>
            <a:pPr lvl="1">
              <a:buFont typeface="Wingdings" pitchFamily="2" charset="2"/>
              <a:buChar char="§"/>
            </a:pPr>
            <a:r>
              <a:rPr lang="en-US" sz="2400" noProof="0" dirty="0">
                <a:latin typeface="+mn-lt"/>
              </a:rPr>
              <a:t>Heavy</a:t>
            </a:r>
            <a:r>
              <a:rPr lang="en-US" sz="2400" noProof="0" dirty="0"/>
              <a:t> multitaskers</a:t>
            </a:r>
            <a:r>
              <a:rPr lang="en-US" sz="2400" noProof="0" dirty="0">
                <a:latin typeface="+mn-lt"/>
              </a:rPr>
              <a:t> were more prone to being distracted than those who infrequently multitask </a:t>
            </a:r>
          </a:p>
          <a:p>
            <a:pPr lvl="1" eaLnBrk="1" hangingPunct="1">
              <a:buFont typeface="Wingdings" pitchFamily="2" charset="2"/>
              <a:buChar char="§"/>
            </a:pPr>
            <a:r>
              <a:rPr lang="en-US" sz="2400" noProof="0" dirty="0">
                <a:latin typeface="+mn-lt"/>
              </a:rPr>
              <a:t>Heavy multitaskers are easily distracted and find it difficult to filter irrelevant information</a:t>
            </a:r>
            <a:endParaRPr lang="en-US" sz="2400" noProof="0" dirty="0"/>
          </a:p>
        </p:txBody>
      </p:sp>
      <p:sp>
        <p:nvSpPr>
          <p:cNvPr id="2" name="Footer Placeholder 1">
            <a:extLst>
              <a:ext uri="{FF2B5EF4-FFF2-40B4-BE49-F238E27FC236}">
                <a16:creationId xmlns:a16="http://schemas.microsoft.com/office/drawing/2014/main" id="{977323A8-8A2F-4A41-9F8C-E55A1C4D9C4D}"/>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6159563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noProof="0" dirty="0"/>
              <a:t>Multitasking experiment</a:t>
            </a:r>
          </a:p>
        </p:txBody>
      </p:sp>
      <p:sp>
        <p:nvSpPr>
          <p:cNvPr id="4" name="Content Placeholder 3"/>
          <p:cNvSpPr>
            <a:spLocks noGrp="1"/>
          </p:cNvSpPr>
          <p:nvPr>
            <p:ph idx="1"/>
          </p:nvPr>
        </p:nvSpPr>
        <p:spPr/>
        <p:txBody>
          <a:bodyPr/>
          <a:lstStyle/>
          <a:p>
            <a:r>
              <a:rPr lang="en-US" noProof="0" dirty="0"/>
              <a:t>Lotteridge et al. (2015) conducted another study involving writing an essay under two conditions: relevant or irrelevant information</a:t>
            </a:r>
          </a:p>
          <a:p>
            <a:pPr lvl="1">
              <a:buFont typeface="Wingdings" pitchFamily="2" charset="2"/>
              <a:buChar char="§"/>
            </a:pPr>
            <a:r>
              <a:rPr lang="en-US" noProof="0" dirty="0"/>
              <a:t>Heavy multitaskers were easily distracted but able to put this to good use if the distracting sources were relevant to the task in hand</a:t>
            </a:r>
          </a:p>
          <a:p>
            <a:pPr lvl="1">
              <a:buFont typeface="Wingdings" pitchFamily="2" charset="2"/>
              <a:buChar char="§"/>
            </a:pPr>
            <a:r>
              <a:rPr lang="en-US" noProof="0" dirty="0"/>
              <a:t>Irrelevant information was found to impact task performance negatively</a:t>
            </a:r>
          </a:p>
          <a:p>
            <a:endParaRPr lang="en-US" noProof="0" dirty="0"/>
          </a:p>
        </p:txBody>
      </p:sp>
      <p:sp>
        <p:nvSpPr>
          <p:cNvPr id="2" name="Footer Placeholder 1">
            <a:extLst>
              <a:ext uri="{FF2B5EF4-FFF2-40B4-BE49-F238E27FC236}">
                <a16:creationId xmlns:a16="http://schemas.microsoft.com/office/drawing/2014/main" id="{4327E518-070C-694C-8265-4F431D81A40A}"/>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8541388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Multitasking at work</a:t>
            </a:r>
          </a:p>
        </p:txBody>
      </p:sp>
      <p:sp>
        <p:nvSpPr>
          <p:cNvPr id="3" name="Content Placeholder 2"/>
          <p:cNvSpPr>
            <a:spLocks noGrp="1"/>
          </p:cNvSpPr>
          <p:nvPr>
            <p:ph idx="1"/>
          </p:nvPr>
        </p:nvSpPr>
        <p:spPr/>
        <p:txBody>
          <a:bodyPr>
            <a:normAutofit/>
          </a:bodyPr>
          <a:lstStyle/>
          <a:p>
            <a:pPr marL="0" indent="0">
              <a:buNone/>
            </a:pPr>
            <a:r>
              <a:rPr lang="en-US" noProof="0" dirty="0"/>
              <a:t>It is increasingly common for workers to multitask</a:t>
            </a:r>
          </a:p>
          <a:p>
            <a:pPr lvl="1">
              <a:buFont typeface="Arial" panose="020B0604020202020204" pitchFamily="34" charset="0"/>
              <a:buChar char="•"/>
            </a:pPr>
            <a:r>
              <a:rPr lang="en-US" noProof="0" dirty="0"/>
              <a:t>For example, hospital workers have to attend to multiple screens in an operating room that provide new kinds of real-time information</a:t>
            </a:r>
          </a:p>
          <a:p>
            <a:pPr lvl="1">
              <a:buFont typeface="Arial" panose="020B0604020202020204" pitchFamily="34" charset="0"/>
              <a:buChar char="•"/>
            </a:pPr>
            <a:r>
              <a:rPr lang="en-US" noProof="0" dirty="0"/>
              <a:t>This requires clinician’s constant attention to check if any data is unusual or anomalous </a:t>
            </a:r>
          </a:p>
          <a:p>
            <a:pPr lvl="1">
              <a:buFont typeface="Arial" panose="020B0604020202020204" pitchFamily="34" charset="0"/>
              <a:buChar char="•"/>
            </a:pPr>
            <a:r>
              <a:rPr lang="en-US" noProof="0" dirty="0"/>
              <a:t>Need to develop new attention and scanning strategies</a:t>
            </a:r>
          </a:p>
        </p:txBody>
      </p:sp>
      <p:sp>
        <p:nvSpPr>
          <p:cNvPr id="4" name="Footer Placeholder 3">
            <a:extLst>
              <a:ext uri="{FF2B5EF4-FFF2-40B4-BE49-F238E27FC236}">
                <a16:creationId xmlns:a16="http://schemas.microsoft.com/office/drawing/2014/main" id="{7B18113C-98A1-8D43-A232-BB998A56E27D}"/>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9559012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noProof="0" dirty="0"/>
              <a:t>Is it OK to use a phone when driving?</a:t>
            </a:r>
          </a:p>
        </p:txBody>
      </p:sp>
      <p:pic>
        <p:nvPicPr>
          <p:cNvPr id="5" name="Content Placeholder 4" descr="Photo depicts a woman driving a car and texting with her mobile phone with one hand on the steering wheel of her car."/>
          <p:cNvPicPr>
            <a:picLocks noGrp="1" noChangeAspect="1"/>
          </p:cNvPicPr>
          <p:nvPr>
            <p:ph idx="1"/>
          </p:nvPr>
        </p:nvPicPr>
        <p:blipFill>
          <a:blip r:embed="rId3"/>
          <a:stretch>
            <a:fillRect/>
          </a:stretch>
        </p:blipFill>
        <p:spPr>
          <a:xfrm>
            <a:off x="1655155" y="1939135"/>
            <a:ext cx="5833690" cy="3895718"/>
          </a:xfrm>
          <a:prstGeom prst="rect">
            <a:avLst/>
          </a:prstGeom>
        </p:spPr>
      </p:pic>
      <p:sp>
        <p:nvSpPr>
          <p:cNvPr id="4" name="Footer Placeholder 3">
            <a:extLst>
              <a:ext uri="{FF2B5EF4-FFF2-40B4-BE49-F238E27FC236}">
                <a16:creationId xmlns:a16="http://schemas.microsoft.com/office/drawing/2014/main" id="{95F64863-14AA-5A48-B9DF-1F195AABEA13}"/>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963881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No!</a:t>
            </a:r>
          </a:p>
        </p:txBody>
      </p:sp>
      <p:sp>
        <p:nvSpPr>
          <p:cNvPr id="3" name="Content Placeholder 2"/>
          <p:cNvSpPr>
            <a:spLocks noGrp="1"/>
          </p:cNvSpPr>
          <p:nvPr>
            <p:ph idx="1"/>
          </p:nvPr>
        </p:nvSpPr>
        <p:spPr/>
        <p:txBody>
          <a:bodyPr>
            <a:normAutofit lnSpcReduction="10000"/>
          </a:bodyPr>
          <a:lstStyle/>
          <a:p>
            <a:pPr lvl="1">
              <a:spcBef>
                <a:spcPts val="600"/>
              </a:spcBef>
              <a:buFont typeface="Arial" panose="020B0604020202020204" pitchFamily="34" charset="0"/>
              <a:buChar char="•"/>
            </a:pPr>
            <a:r>
              <a:rPr lang="en-US" sz="2000" noProof="0" dirty="0"/>
              <a:t>Driving is very demanding </a:t>
            </a:r>
          </a:p>
          <a:p>
            <a:pPr lvl="1">
              <a:spcBef>
                <a:spcPts val="600"/>
              </a:spcBef>
              <a:buFont typeface="Arial" panose="020B0604020202020204" pitchFamily="34" charset="0"/>
              <a:buChar char="•"/>
            </a:pPr>
            <a:r>
              <a:rPr lang="en-US" sz="2000" noProof="0" dirty="0"/>
              <a:t>Drivers are prone to being distracted</a:t>
            </a:r>
          </a:p>
          <a:p>
            <a:pPr lvl="1">
              <a:spcBef>
                <a:spcPts val="600"/>
              </a:spcBef>
              <a:buFont typeface="Arial" panose="020B0604020202020204" pitchFamily="34" charset="0"/>
              <a:buChar char="•"/>
            </a:pPr>
            <a:r>
              <a:rPr lang="en-US" sz="2000" noProof="0" dirty="0"/>
              <a:t>There is a significant chance of causing accidents </a:t>
            </a:r>
          </a:p>
          <a:p>
            <a:pPr lvl="1">
              <a:spcBef>
                <a:spcPts val="600"/>
              </a:spcBef>
              <a:buFont typeface="Arial" panose="020B0604020202020204" pitchFamily="34" charset="0"/>
              <a:buChar char="•"/>
            </a:pPr>
            <a:r>
              <a:rPr lang="en-US" sz="2000" noProof="0" dirty="0"/>
              <a:t>Drivers’ reaction times are longer to external events when talking on the phone in a car (Caird et al., 2018)</a:t>
            </a:r>
          </a:p>
          <a:p>
            <a:pPr lvl="1">
              <a:spcBef>
                <a:spcPts val="600"/>
              </a:spcBef>
              <a:buFont typeface="Arial" panose="020B0604020202020204" pitchFamily="34" charset="0"/>
              <a:buChar char="•"/>
            </a:pPr>
            <a:r>
              <a:rPr lang="en-US" sz="2000" noProof="0" dirty="0"/>
              <a:t>Drivers using their phones rely more on their expectations about what is likely to happen next as conducting a conversation takes up their attention</a:t>
            </a:r>
          </a:p>
          <a:p>
            <a:pPr lvl="1">
              <a:spcBef>
                <a:spcPts val="600"/>
              </a:spcBef>
              <a:buFont typeface="Arial" panose="020B0604020202020204" pitchFamily="34" charset="0"/>
              <a:buChar char="•"/>
            </a:pPr>
            <a:r>
              <a:rPr lang="en-US" sz="2000" noProof="0" dirty="0"/>
              <a:t>Response time is slower to unexpected events (Briggs et al., 2018)</a:t>
            </a:r>
          </a:p>
          <a:p>
            <a:pPr lvl="1">
              <a:spcBef>
                <a:spcPts val="600"/>
              </a:spcBef>
              <a:buFont typeface="Arial" panose="020B0604020202020204" pitchFamily="34" charset="0"/>
              <a:buChar char="•"/>
            </a:pPr>
            <a:r>
              <a:rPr lang="en-US" sz="2000" noProof="0" dirty="0"/>
              <a:t>Drivers often try to imagine what the other person’s face is like− the person to whom they are speaking</a:t>
            </a:r>
          </a:p>
          <a:p>
            <a:pPr lvl="2">
              <a:spcBef>
                <a:spcPts val="600"/>
              </a:spcBef>
              <a:buFont typeface="Wingdings" pitchFamily="2" charset="2"/>
              <a:buChar char="§"/>
            </a:pPr>
            <a:r>
              <a:rPr lang="en-US" sz="1800" noProof="0" dirty="0"/>
              <a:t>Doing so competes with the processing resources needed to enable them to notice and react to what is in front of them</a:t>
            </a:r>
          </a:p>
          <a:p>
            <a:pPr lvl="1">
              <a:buFont typeface="Arial" panose="020B0604020202020204" pitchFamily="34" charset="0"/>
              <a:buChar char="•"/>
            </a:pPr>
            <a:endParaRPr lang="en-US" sz="2000" noProof="0" dirty="0"/>
          </a:p>
        </p:txBody>
      </p:sp>
      <p:sp>
        <p:nvSpPr>
          <p:cNvPr id="4" name="Footer Placeholder 3">
            <a:extLst>
              <a:ext uri="{FF2B5EF4-FFF2-40B4-BE49-F238E27FC236}">
                <a16:creationId xmlns:a16="http://schemas.microsoft.com/office/drawing/2014/main" id="{4AB8377D-504B-C844-8870-5343AF7105AD}"/>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8919350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noProof="0" dirty="0"/>
              <a:t>Are hands-free phones safer to use when driving?</a:t>
            </a:r>
          </a:p>
        </p:txBody>
      </p:sp>
      <p:sp>
        <p:nvSpPr>
          <p:cNvPr id="3" name="Content Placeholder 2"/>
          <p:cNvSpPr>
            <a:spLocks noGrp="1"/>
          </p:cNvSpPr>
          <p:nvPr>
            <p:ph idx="1"/>
          </p:nvPr>
        </p:nvSpPr>
        <p:spPr/>
        <p:txBody>
          <a:bodyPr>
            <a:normAutofit fontScale="77500" lnSpcReduction="20000"/>
          </a:bodyPr>
          <a:lstStyle/>
          <a:p>
            <a:pPr>
              <a:spcBef>
                <a:spcPts val="1200"/>
              </a:spcBef>
            </a:pPr>
            <a:r>
              <a:rPr lang="en-US" sz="3400" noProof="0" dirty="0"/>
              <a:t>No, as same type of cognitive processing is happening when talking </a:t>
            </a:r>
          </a:p>
          <a:p>
            <a:pPr>
              <a:spcBef>
                <a:spcPts val="1200"/>
              </a:spcBef>
            </a:pPr>
            <a:r>
              <a:rPr lang="en-US" sz="3400" noProof="0" dirty="0"/>
              <a:t>The same thing happens when talking with front seat passenger </a:t>
            </a:r>
          </a:p>
          <a:p>
            <a:pPr lvl="1">
              <a:spcBef>
                <a:spcPts val="900"/>
              </a:spcBef>
              <a:buFont typeface="Wingdings" pitchFamily="2" charset="2"/>
              <a:buChar char="§"/>
            </a:pPr>
            <a:r>
              <a:rPr lang="en-US" sz="2900" noProof="0" dirty="0"/>
              <a:t>But both can stop in mid-sentence if a hazard is spotted  allowing the driver to switch immediately to the road</a:t>
            </a:r>
          </a:p>
          <a:p>
            <a:pPr lvl="1">
              <a:spcBef>
                <a:spcPts val="900"/>
              </a:spcBef>
              <a:buFont typeface="Wingdings" pitchFamily="2" charset="2"/>
              <a:buChar char="§"/>
            </a:pPr>
            <a:r>
              <a:rPr lang="en-US" sz="2900" noProof="0" dirty="0"/>
              <a:t>So, it’s less dangerous talking to a front seat passenger than a remote person</a:t>
            </a:r>
          </a:p>
          <a:p>
            <a:pPr lvl="1">
              <a:spcBef>
                <a:spcPts val="900"/>
              </a:spcBef>
              <a:buFont typeface="Wingdings" pitchFamily="2" charset="2"/>
              <a:buChar char="§"/>
            </a:pPr>
            <a:r>
              <a:rPr lang="en-US" sz="2900" noProof="0" dirty="0"/>
              <a:t>A remote person on the end of a phone is not privy to what the driver is seeing and will carry on the conversation when there is a hazard</a:t>
            </a:r>
          </a:p>
          <a:p>
            <a:pPr lvl="1">
              <a:spcBef>
                <a:spcPts val="900"/>
              </a:spcBef>
              <a:buFont typeface="Wingdings" pitchFamily="2" charset="2"/>
              <a:buChar char="§"/>
            </a:pPr>
            <a:r>
              <a:rPr lang="en-US" sz="2900" noProof="0" dirty="0"/>
              <a:t>This makes it difficult for the driver to switch all their attention to the road</a:t>
            </a:r>
          </a:p>
          <a:p>
            <a:pPr lvl="1"/>
            <a:endParaRPr lang="en-US" noProof="0" dirty="0"/>
          </a:p>
        </p:txBody>
      </p:sp>
      <p:sp>
        <p:nvSpPr>
          <p:cNvPr id="4" name="Footer Placeholder 3">
            <a:extLst>
              <a:ext uri="{FF2B5EF4-FFF2-40B4-BE49-F238E27FC236}">
                <a16:creationId xmlns:a16="http://schemas.microsoft.com/office/drawing/2014/main" id="{579FD02F-5FC7-6F4F-BC58-ACC26187E7CF}"/>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9449905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8" name="Rectangle 2"/>
          <p:cNvSpPr>
            <a:spLocks noGrp="1" noChangeArrowheads="1"/>
          </p:cNvSpPr>
          <p:nvPr>
            <p:ph type="title" idx="4294967295"/>
          </p:nvPr>
        </p:nvSpPr>
        <p:spPr>
          <a:xfrm>
            <a:off x="381000" y="609600"/>
            <a:ext cx="8458200" cy="1143000"/>
          </a:xfrm>
        </p:spPr>
        <p:txBody>
          <a:bodyPr>
            <a:normAutofit/>
          </a:bodyPr>
          <a:lstStyle/>
          <a:p>
            <a:pPr eaLnBrk="1" hangingPunct="1"/>
            <a:r>
              <a:rPr lang="en-US" noProof="0" dirty="0">
                <a:latin typeface="+mn-lt"/>
              </a:rPr>
              <a:t>Design implications for attention</a:t>
            </a:r>
          </a:p>
        </p:txBody>
      </p:sp>
      <p:sp>
        <p:nvSpPr>
          <p:cNvPr id="31749" name="Rectangle 3"/>
          <p:cNvSpPr>
            <a:spLocks noGrp="1" noChangeArrowheads="1"/>
          </p:cNvSpPr>
          <p:nvPr>
            <p:ph type="body" idx="4294967295"/>
          </p:nvPr>
        </p:nvSpPr>
        <p:spPr>
          <a:xfrm>
            <a:off x="457200" y="1981200"/>
            <a:ext cx="8229600" cy="4525963"/>
          </a:xfrm>
        </p:spPr>
        <p:txBody>
          <a:bodyPr>
            <a:noAutofit/>
          </a:bodyPr>
          <a:lstStyle/>
          <a:p>
            <a:pPr eaLnBrk="1" hangingPunct="1"/>
            <a:r>
              <a:rPr lang="en-US" sz="2800" noProof="0" dirty="0">
                <a:latin typeface="+mj-lt"/>
              </a:rPr>
              <a:t>Context: Make information salient when it needs to be attended to at a given stage of a task</a:t>
            </a:r>
          </a:p>
          <a:p>
            <a:pPr eaLnBrk="1" hangingPunct="1"/>
            <a:r>
              <a:rPr lang="en-US" sz="2800" noProof="0" dirty="0">
                <a:latin typeface="+mj-lt"/>
              </a:rPr>
              <a:t>Use techniques to achieve this:</a:t>
            </a:r>
          </a:p>
          <a:p>
            <a:pPr lvl="1">
              <a:buFont typeface="Wingdings" pitchFamily="2" charset="2"/>
              <a:buChar char="§"/>
            </a:pPr>
            <a:r>
              <a:rPr lang="en-US" sz="2400" noProof="0" dirty="0">
                <a:latin typeface="+mj-lt"/>
              </a:rPr>
              <a:t>For example, color, ordering, spacing, underlining, sequencing, and animation</a:t>
            </a:r>
          </a:p>
          <a:p>
            <a:pPr eaLnBrk="1" hangingPunct="1"/>
            <a:r>
              <a:rPr lang="en-US" sz="2800" noProof="0" dirty="0">
                <a:latin typeface="+mj-lt"/>
              </a:rPr>
              <a:t>Avoid cluttering visual interfaces with too much information</a:t>
            </a:r>
          </a:p>
          <a:p>
            <a:r>
              <a:rPr lang="en-US" sz="2800" noProof="0" dirty="0"/>
              <a:t>Consider designing different ways to support effective switching and returning to an interface</a:t>
            </a:r>
            <a:endParaRPr lang="en-US" sz="2800" noProof="0" dirty="0">
              <a:latin typeface="+mj-lt"/>
            </a:endParaRPr>
          </a:p>
        </p:txBody>
      </p:sp>
      <p:sp>
        <p:nvSpPr>
          <p:cNvPr id="2" name="Footer Placeholder 1">
            <a:extLst>
              <a:ext uri="{FF2B5EF4-FFF2-40B4-BE49-F238E27FC236}">
                <a16:creationId xmlns:a16="http://schemas.microsoft.com/office/drawing/2014/main" id="{1C3B0C15-3792-EB4D-A8FC-594BB0378BF6}"/>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2529610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4" name="Rectangle 2"/>
          <p:cNvSpPr>
            <a:spLocks noGrp="1" noChangeArrowheads="1"/>
          </p:cNvSpPr>
          <p:nvPr>
            <p:ph type="title" idx="4294967295"/>
          </p:nvPr>
        </p:nvSpPr>
        <p:spPr/>
        <p:txBody>
          <a:bodyPr/>
          <a:lstStyle/>
          <a:p>
            <a:pPr eaLnBrk="1" hangingPunct="1"/>
            <a:r>
              <a:rPr lang="en-US" noProof="0" dirty="0">
                <a:latin typeface="+mn-lt"/>
              </a:rPr>
              <a:t>Perception</a:t>
            </a:r>
          </a:p>
        </p:txBody>
      </p:sp>
      <p:sp>
        <p:nvSpPr>
          <p:cNvPr id="35845" name="Rectangle 3"/>
          <p:cNvSpPr>
            <a:spLocks noGrp="1" noChangeArrowheads="1"/>
          </p:cNvSpPr>
          <p:nvPr>
            <p:ph type="body" idx="4294967295"/>
          </p:nvPr>
        </p:nvSpPr>
        <p:spPr>
          <a:xfrm>
            <a:off x="685800" y="1905000"/>
            <a:ext cx="7772400" cy="4114800"/>
          </a:xfrm>
        </p:spPr>
        <p:txBody>
          <a:bodyPr>
            <a:noAutofit/>
          </a:bodyPr>
          <a:lstStyle/>
          <a:p>
            <a:pPr eaLnBrk="1" hangingPunct="1"/>
            <a:r>
              <a:rPr lang="en-US" noProof="0" dirty="0">
                <a:latin typeface="+mj-lt"/>
              </a:rPr>
              <a:t>How information is acquired from the world and transformed into experiences</a:t>
            </a:r>
          </a:p>
          <a:p>
            <a:pPr eaLnBrk="1" hangingPunct="1"/>
            <a:r>
              <a:rPr lang="en-US" noProof="0" dirty="0">
                <a:latin typeface="+mj-lt"/>
              </a:rPr>
              <a:t>Obvious implication is to design representations that are readily perceivable, for instance:</a:t>
            </a:r>
          </a:p>
          <a:p>
            <a:pPr lvl="1" eaLnBrk="1" hangingPunct="1">
              <a:buFont typeface="Wingdings" pitchFamily="2" charset="2"/>
              <a:buChar char="§"/>
            </a:pPr>
            <a:r>
              <a:rPr lang="en-US" noProof="0" dirty="0">
                <a:latin typeface="+mj-lt"/>
              </a:rPr>
              <a:t>Text should be legible</a:t>
            </a:r>
          </a:p>
          <a:p>
            <a:pPr lvl="1" eaLnBrk="1" hangingPunct="1">
              <a:buFont typeface="Wingdings" pitchFamily="2" charset="2"/>
              <a:buChar char="§"/>
            </a:pPr>
            <a:r>
              <a:rPr lang="en-US" noProof="0" dirty="0">
                <a:latin typeface="+mj-lt"/>
              </a:rPr>
              <a:t>Icons should be easy to distinguish and read</a:t>
            </a:r>
          </a:p>
        </p:txBody>
      </p:sp>
      <p:sp>
        <p:nvSpPr>
          <p:cNvPr id="2" name="Footer Placeholder 1">
            <a:extLst>
              <a:ext uri="{FF2B5EF4-FFF2-40B4-BE49-F238E27FC236}">
                <a16:creationId xmlns:a16="http://schemas.microsoft.com/office/drawing/2014/main" id="{ED39D092-59A3-8841-AEF1-1A840F4DFAC6}"/>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4560847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3" name="Rectangle 2"/>
          <p:cNvSpPr>
            <a:spLocks noGrp="1" noChangeArrowheads="1"/>
          </p:cNvSpPr>
          <p:nvPr>
            <p:ph type="title" idx="4294967295"/>
          </p:nvPr>
        </p:nvSpPr>
        <p:spPr/>
        <p:txBody>
          <a:bodyPr>
            <a:normAutofit/>
          </a:bodyPr>
          <a:lstStyle/>
          <a:p>
            <a:pPr eaLnBrk="1" hangingPunct="1"/>
            <a:r>
              <a:rPr lang="en-US" sz="3600" noProof="0" dirty="0">
                <a:latin typeface="+mj-lt"/>
              </a:rPr>
              <a:t>Is color contrast good? Find Italian</a:t>
            </a:r>
          </a:p>
        </p:txBody>
      </p:sp>
      <p:graphicFrame>
        <p:nvGraphicFramePr>
          <p:cNvPr id="37890" name="Object 2" descr="Screenshot of one way to structure information on a web page."/>
          <p:cNvGraphicFramePr>
            <a:graphicFrameLocks noGrp="1" noChangeAspect="1"/>
          </p:cNvGraphicFramePr>
          <p:nvPr>
            <p:ph type="body" idx="4294967295"/>
            <p:extLst>
              <p:ext uri="{D42A27DB-BD31-4B8C-83A1-F6EECF244321}">
                <p14:modId xmlns:p14="http://schemas.microsoft.com/office/powerpoint/2010/main" val="3501363107"/>
              </p:ext>
            </p:extLst>
          </p:nvPr>
        </p:nvGraphicFramePr>
        <p:xfrm>
          <a:off x="1914525" y="1600200"/>
          <a:ext cx="5314950" cy="4525963"/>
        </p:xfrm>
        <a:graphic>
          <a:graphicData uri="http://schemas.openxmlformats.org/presentationml/2006/ole">
            <mc:AlternateContent xmlns:mc="http://schemas.openxmlformats.org/markup-compatibility/2006">
              <mc:Choice xmlns:v="urn:schemas-microsoft-com:vml" Requires="v">
                <p:oleObj spid="_x0000_s1119" name="Document" r:id="rId4" imgW="4431792" imgH="3633216" progId="Word.Document.8">
                  <p:embed/>
                </p:oleObj>
              </mc:Choice>
              <mc:Fallback>
                <p:oleObj name="Document" r:id="rId4" imgW="4431792" imgH="3633216" progId="Word.Documen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14525" y="1600200"/>
                        <a:ext cx="5314950" cy="45259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Footer Placeholder 1">
            <a:extLst>
              <a:ext uri="{FF2B5EF4-FFF2-40B4-BE49-F238E27FC236}">
                <a16:creationId xmlns:a16="http://schemas.microsoft.com/office/drawing/2014/main" id="{68FB649E-55E7-7444-A4E2-B4D42E77BEAA}"/>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873669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p:cNvSpPr>
            <a:spLocks noGrp="1" noChangeArrowheads="1"/>
          </p:cNvSpPr>
          <p:nvPr>
            <p:ph type="title" idx="4294967295"/>
          </p:nvPr>
        </p:nvSpPr>
        <p:spPr/>
        <p:txBody>
          <a:bodyPr/>
          <a:lstStyle/>
          <a:p>
            <a:pPr eaLnBrk="1" hangingPunct="1"/>
            <a:r>
              <a:rPr lang="en-US" noProof="0" dirty="0">
                <a:latin typeface="+mn-lt"/>
              </a:rPr>
              <a:t>Overview</a:t>
            </a:r>
          </a:p>
        </p:txBody>
      </p:sp>
      <p:sp>
        <p:nvSpPr>
          <p:cNvPr id="15365" name="Rectangle 3"/>
          <p:cNvSpPr>
            <a:spLocks noGrp="1" noChangeArrowheads="1"/>
          </p:cNvSpPr>
          <p:nvPr>
            <p:ph type="body" idx="4294967295"/>
          </p:nvPr>
        </p:nvSpPr>
        <p:spPr>
          <a:xfrm>
            <a:off x="611560" y="1556792"/>
            <a:ext cx="8229600" cy="4525963"/>
          </a:xfrm>
        </p:spPr>
        <p:txBody>
          <a:bodyPr>
            <a:normAutofit/>
          </a:bodyPr>
          <a:lstStyle/>
          <a:p>
            <a:pPr eaLnBrk="1" hangingPunct="1">
              <a:lnSpc>
                <a:spcPct val="90000"/>
              </a:lnSpc>
              <a:spcBef>
                <a:spcPts val="2400"/>
              </a:spcBef>
            </a:pPr>
            <a:r>
              <a:rPr lang="en-US" noProof="0" dirty="0">
                <a:latin typeface="+mn-lt"/>
              </a:rPr>
              <a:t>What is cognition?</a:t>
            </a:r>
          </a:p>
          <a:p>
            <a:pPr eaLnBrk="1" hangingPunct="1">
              <a:lnSpc>
                <a:spcPct val="90000"/>
              </a:lnSpc>
              <a:spcBef>
                <a:spcPts val="2400"/>
              </a:spcBef>
            </a:pPr>
            <a:r>
              <a:rPr lang="en-US" noProof="0" dirty="0">
                <a:latin typeface="+mn-lt"/>
              </a:rPr>
              <a:t>Why it is important to understand in HCI</a:t>
            </a:r>
          </a:p>
          <a:p>
            <a:pPr eaLnBrk="1" hangingPunct="1">
              <a:lnSpc>
                <a:spcPct val="90000"/>
              </a:lnSpc>
              <a:spcBef>
                <a:spcPts val="2400"/>
              </a:spcBef>
            </a:pPr>
            <a:r>
              <a:rPr lang="en-US" noProof="0" dirty="0">
                <a:latin typeface="+mn-lt"/>
              </a:rPr>
              <a:t>Describe how cognition has been applied to interaction design</a:t>
            </a:r>
          </a:p>
          <a:p>
            <a:pPr eaLnBrk="1" hangingPunct="1">
              <a:lnSpc>
                <a:spcPct val="90000"/>
              </a:lnSpc>
              <a:spcBef>
                <a:spcPts val="2400"/>
              </a:spcBef>
            </a:pPr>
            <a:r>
              <a:rPr lang="en-US" noProof="0" dirty="0">
                <a:latin typeface="+mn-lt"/>
              </a:rPr>
              <a:t>Explain what are mental models and how to elicit them</a:t>
            </a:r>
          </a:p>
          <a:p>
            <a:pPr eaLnBrk="1" hangingPunct="1">
              <a:lnSpc>
                <a:spcPct val="90000"/>
              </a:lnSpc>
              <a:spcBef>
                <a:spcPts val="2400"/>
              </a:spcBef>
            </a:pPr>
            <a:r>
              <a:rPr lang="en-US" noProof="0" dirty="0">
                <a:latin typeface="+mn-lt"/>
              </a:rPr>
              <a:t>Cover relevant theories of cognition</a:t>
            </a:r>
          </a:p>
          <a:p>
            <a:pPr marL="0" indent="0" eaLnBrk="1" hangingPunct="1">
              <a:lnSpc>
                <a:spcPct val="90000"/>
              </a:lnSpc>
              <a:buNone/>
            </a:pPr>
            <a:endParaRPr lang="en-US" sz="2800" noProof="0" dirty="0">
              <a:latin typeface="Liberation Sans"/>
            </a:endParaRPr>
          </a:p>
        </p:txBody>
      </p:sp>
      <p:sp>
        <p:nvSpPr>
          <p:cNvPr id="2" name="Footer Placeholder 1">
            <a:extLst>
              <a:ext uri="{FF2B5EF4-FFF2-40B4-BE49-F238E27FC236}">
                <a16:creationId xmlns:a16="http://schemas.microsoft.com/office/drawing/2014/main" id="{F4F7EE17-0231-0C4A-BDDE-69ED3CFA0D1D}"/>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9195770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1" name="Rectangle 2"/>
          <p:cNvSpPr>
            <a:spLocks noGrp="1" noChangeArrowheads="1"/>
          </p:cNvSpPr>
          <p:nvPr>
            <p:ph type="title" idx="4294967295"/>
          </p:nvPr>
        </p:nvSpPr>
        <p:spPr>
          <a:xfrm>
            <a:off x="628650" y="188640"/>
            <a:ext cx="7886700" cy="1325563"/>
          </a:xfrm>
        </p:spPr>
        <p:txBody>
          <a:bodyPr>
            <a:normAutofit/>
          </a:bodyPr>
          <a:lstStyle/>
          <a:p>
            <a:pPr eaLnBrk="1" hangingPunct="1"/>
            <a:r>
              <a:rPr lang="en-US" sz="3600" noProof="0" dirty="0">
                <a:latin typeface="+mj-lt"/>
              </a:rPr>
              <a:t>Are borders and white space better? Find French</a:t>
            </a:r>
          </a:p>
        </p:txBody>
      </p:sp>
      <p:graphicFrame>
        <p:nvGraphicFramePr>
          <p:cNvPr id="39938" name="Object 2" descr="Screenshot of another way to structure information on a web page."/>
          <p:cNvGraphicFramePr>
            <a:graphicFrameLocks noGrp="1" noChangeAspect="1"/>
          </p:cNvGraphicFramePr>
          <p:nvPr>
            <p:ph type="body" idx="4294967295"/>
            <p:extLst>
              <p:ext uri="{D42A27DB-BD31-4B8C-83A1-F6EECF244321}">
                <p14:modId xmlns:p14="http://schemas.microsoft.com/office/powerpoint/2010/main" val="2681215856"/>
              </p:ext>
            </p:extLst>
          </p:nvPr>
        </p:nvGraphicFramePr>
        <p:xfrm>
          <a:off x="1971675" y="1813999"/>
          <a:ext cx="5200650" cy="4525963"/>
        </p:xfrm>
        <a:graphic>
          <a:graphicData uri="http://schemas.openxmlformats.org/presentationml/2006/ole">
            <mc:AlternateContent xmlns:mc="http://schemas.openxmlformats.org/markup-compatibility/2006">
              <mc:Choice xmlns:v="urn:schemas-microsoft-com:vml" Requires="v">
                <p:oleObj spid="_x0000_s34911" name="Document" r:id="rId4" imgW="4431792" imgH="3712464" progId="Word.Document.8">
                  <p:embed/>
                </p:oleObj>
              </mc:Choice>
              <mc:Fallback>
                <p:oleObj name="Document" r:id="rId4" imgW="4431792" imgH="3712464" progId="Word.Documen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71675" y="1813999"/>
                        <a:ext cx="5200650" cy="45259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Footer Placeholder 1">
            <a:extLst>
              <a:ext uri="{FF2B5EF4-FFF2-40B4-BE49-F238E27FC236}">
                <a16:creationId xmlns:a16="http://schemas.microsoft.com/office/drawing/2014/main" id="{BEE7E149-0E7B-A049-B35D-9BAA9ACD103C}"/>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5725894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Rectangle 2"/>
          <p:cNvSpPr>
            <a:spLocks noGrp="1" noChangeArrowheads="1"/>
          </p:cNvSpPr>
          <p:nvPr>
            <p:ph type="title" idx="4294967295"/>
          </p:nvPr>
        </p:nvSpPr>
        <p:spPr/>
        <p:txBody>
          <a:bodyPr/>
          <a:lstStyle/>
          <a:p>
            <a:pPr eaLnBrk="1" hangingPunct="1"/>
            <a:r>
              <a:rPr lang="en-US" noProof="0" dirty="0">
                <a:latin typeface="+mj-lt"/>
              </a:rPr>
              <a:t>Activity</a:t>
            </a:r>
          </a:p>
        </p:txBody>
      </p:sp>
      <p:sp>
        <p:nvSpPr>
          <p:cNvPr id="41989" name="Rectangle 3"/>
          <p:cNvSpPr>
            <a:spLocks noGrp="1" noChangeArrowheads="1"/>
          </p:cNvSpPr>
          <p:nvPr>
            <p:ph type="body" idx="4294967295"/>
          </p:nvPr>
        </p:nvSpPr>
        <p:spPr/>
        <p:txBody>
          <a:bodyPr>
            <a:normAutofit fontScale="92500"/>
          </a:bodyPr>
          <a:lstStyle/>
          <a:p>
            <a:pPr eaLnBrk="1" hangingPunct="1"/>
            <a:r>
              <a:rPr lang="en-US" noProof="0" dirty="0">
                <a:latin typeface="+mj-lt"/>
              </a:rPr>
              <a:t>Weller (2004) found people took less time to locate items for information that was grouped</a:t>
            </a:r>
            <a:r>
              <a:rPr lang="en-US" sz="2800" noProof="0" dirty="0">
                <a:latin typeface="+mj-lt"/>
              </a:rPr>
              <a:t> </a:t>
            </a:r>
          </a:p>
          <a:p>
            <a:pPr lvl="1" eaLnBrk="1" hangingPunct="1">
              <a:buFont typeface="Wingdings" pitchFamily="2" charset="2"/>
              <a:buChar char="§"/>
            </a:pPr>
            <a:r>
              <a:rPr lang="en-US" sz="2600" noProof="0" dirty="0">
                <a:latin typeface="+mj-lt"/>
              </a:rPr>
              <a:t>Using a border (2nd screen) compared with using color contrast (1st screen)</a:t>
            </a:r>
          </a:p>
          <a:p>
            <a:pPr lvl="1" eaLnBrk="1" hangingPunct="1"/>
            <a:endParaRPr lang="en-US" sz="800" noProof="0" dirty="0">
              <a:latin typeface="+mj-lt"/>
            </a:endParaRPr>
          </a:p>
          <a:p>
            <a:pPr eaLnBrk="1" hangingPunct="1"/>
            <a:r>
              <a:rPr lang="en-US" noProof="0" dirty="0">
                <a:latin typeface="+mj-lt"/>
              </a:rPr>
              <a:t>Some argue that too much white space on web pages is detrimental to search process</a:t>
            </a:r>
          </a:p>
          <a:p>
            <a:pPr lvl="1">
              <a:buFont typeface="Wingdings" pitchFamily="2" charset="2"/>
              <a:buChar char="§"/>
            </a:pPr>
            <a:r>
              <a:rPr lang="en-US" sz="2600" noProof="0" dirty="0">
                <a:latin typeface="+mj-lt"/>
              </a:rPr>
              <a:t>Makes it hard to find information</a:t>
            </a:r>
          </a:p>
          <a:p>
            <a:pPr lvl="1" eaLnBrk="1" hangingPunct="1"/>
            <a:endParaRPr lang="en-US" sz="800" noProof="0" dirty="0">
              <a:latin typeface="+mj-lt"/>
            </a:endParaRPr>
          </a:p>
          <a:p>
            <a:pPr eaLnBrk="1" hangingPunct="1"/>
            <a:r>
              <a:rPr lang="en-US" noProof="0" dirty="0">
                <a:latin typeface="+mj-lt"/>
              </a:rPr>
              <a:t>Do you agree?</a:t>
            </a:r>
          </a:p>
        </p:txBody>
      </p:sp>
      <p:sp>
        <p:nvSpPr>
          <p:cNvPr id="2" name="Footer Placeholder 1">
            <a:extLst>
              <a:ext uri="{FF2B5EF4-FFF2-40B4-BE49-F238E27FC236}">
                <a16:creationId xmlns:a16="http://schemas.microsoft.com/office/drawing/2014/main" id="{7AC6F010-BF5D-C84E-AB4D-A399748BDA63}"/>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2951614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6" name="Rectangle 2"/>
          <p:cNvSpPr>
            <a:spLocks noGrp="1" noChangeArrowheads="1"/>
          </p:cNvSpPr>
          <p:nvPr>
            <p:ph type="title" idx="4294967295"/>
          </p:nvPr>
        </p:nvSpPr>
        <p:spPr/>
        <p:txBody>
          <a:bodyPr>
            <a:normAutofit fontScale="90000"/>
          </a:bodyPr>
          <a:lstStyle/>
          <a:p>
            <a:pPr eaLnBrk="1" hangingPunct="1"/>
            <a:r>
              <a:rPr lang="en-US" noProof="0" dirty="0">
                <a:latin typeface="+mj-lt"/>
              </a:rPr>
              <a:t>Activity: Which is the easiest to read and why?</a:t>
            </a:r>
          </a:p>
        </p:txBody>
      </p:sp>
      <p:sp>
        <p:nvSpPr>
          <p:cNvPr id="44038" name="Rectangle 4" descr="The words &quot;What is the time?&quot; in red on a green marble background."/>
          <p:cNvSpPr>
            <a:spLocks noChangeArrowheads="1"/>
          </p:cNvSpPr>
          <p:nvPr/>
        </p:nvSpPr>
        <p:spPr bwMode="auto">
          <a:xfrm>
            <a:off x="1219200" y="2286000"/>
            <a:ext cx="2895600" cy="914400"/>
          </a:xfrm>
          <a:prstGeom prst="rect">
            <a:avLst/>
          </a:prstGeom>
          <a:blipFill dpi="0" rotWithShape="0">
            <a:blip r:embed="rId3"/>
            <a:srcRect/>
            <a:tile tx="0" ty="0" sx="100000" sy="100000" flip="none" algn="tl"/>
          </a:blipFill>
          <a:ln w="9525">
            <a:solidFill>
              <a:schemeClr val="tx1"/>
            </a:solidFill>
            <a:miter lim="800000"/>
            <a:headEnd/>
            <a:tailEnd/>
          </a:ln>
        </p:spPr>
        <p:txBody>
          <a:bodyPr wrap="none" anchor="ctr"/>
          <a:lstStyle/>
          <a:p>
            <a:pPr algn="ctr" eaLnBrk="0" hangingPunct="0"/>
            <a:r>
              <a:rPr lang="en-GB" sz="2000" dirty="0">
                <a:solidFill>
                  <a:srgbClr val="EF1F1D"/>
                </a:solidFill>
                <a:latin typeface="Liberation Sans"/>
                <a:ea typeface="Liberation Sans" panose="020B0604020202020204" pitchFamily="34" charset="0"/>
                <a:cs typeface="Liberation Sans" panose="020B0604020202020204" pitchFamily="34" charset="0"/>
              </a:rPr>
              <a:t>What is the time?</a:t>
            </a:r>
          </a:p>
        </p:txBody>
      </p:sp>
      <p:sp>
        <p:nvSpPr>
          <p:cNvPr id="44039" name="Rectangle 5" descr="The words &quot;What is the time?&quot; in red on an orange background."/>
          <p:cNvSpPr>
            <a:spLocks noChangeArrowheads="1"/>
          </p:cNvSpPr>
          <p:nvPr/>
        </p:nvSpPr>
        <p:spPr bwMode="auto">
          <a:xfrm>
            <a:off x="1241265" y="3732291"/>
            <a:ext cx="2895600" cy="838200"/>
          </a:xfrm>
          <a:prstGeom prst="rect">
            <a:avLst/>
          </a:prstGeom>
          <a:solidFill>
            <a:schemeClr val="accent2"/>
          </a:solidFill>
          <a:ln w="9525">
            <a:solidFill>
              <a:schemeClr val="tx1"/>
            </a:solidFill>
            <a:miter lim="800000"/>
            <a:headEnd/>
            <a:tailEnd/>
          </a:ln>
        </p:spPr>
        <p:txBody>
          <a:bodyPr wrap="none" anchor="ctr"/>
          <a:lstStyle/>
          <a:p>
            <a:pPr algn="ctr" eaLnBrk="0" hangingPunct="0"/>
            <a:r>
              <a:rPr lang="en-GB" sz="2000" dirty="0">
                <a:solidFill>
                  <a:srgbClr val="EF1F1D"/>
                </a:solidFill>
                <a:latin typeface="Liberation Sans"/>
                <a:ea typeface="Liberation Sans" panose="020B0604020202020204" pitchFamily="34" charset="0"/>
                <a:cs typeface="Liberation Sans" panose="020B0604020202020204" pitchFamily="34" charset="0"/>
              </a:rPr>
              <a:t>What is the time?</a:t>
            </a:r>
          </a:p>
        </p:txBody>
      </p:sp>
      <p:sp>
        <p:nvSpPr>
          <p:cNvPr id="44040" name="Rectangle 6" descr="The words &quot;What is the time?&quot; in white on a yellow background."/>
          <p:cNvSpPr>
            <a:spLocks noChangeArrowheads="1"/>
          </p:cNvSpPr>
          <p:nvPr/>
        </p:nvSpPr>
        <p:spPr bwMode="auto">
          <a:xfrm>
            <a:off x="1252417" y="5181600"/>
            <a:ext cx="2895600" cy="838200"/>
          </a:xfrm>
          <a:prstGeom prst="rect">
            <a:avLst/>
          </a:prstGeom>
          <a:solidFill>
            <a:srgbClr val="DCCB16"/>
          </a:solidFill>
          <a:ln w="9525">
            <a:solidFill>
              <a:schemeClr val="tx1"/>
            </a:solidFill>
            <a:miter lim="800000"/>
            <a:headEnd/>
            <a:tailEnd/>
          </a:ln>
        </p:spPr>
        <p:txBody>
          <a:bodyPr wrap="none" anchor="ctr"/>
          <a:lstStyle/>
          <a:p>
            <a:pPr algn="ctr" eaLnBrk="0" hangingPunct="0"/>
            <a:r>
              <a:rPr lang="en-GB" sz="2000" dirty="0">
                <a:solidFill>
                  <a:schemeClr val="bg1"/>
                </a:solidFill>
                <a:latin typeface="Liberation Sans"/>
                <a:ea typeface="Liberation Sans" panose="020B0604020202020204" pitchFamily="34" charset="0"/>
                <a:cs typeface="Liberation Sans" panose="020B0604020202020204" pitchFamily="34" charset="0"/>
              </a:rPr>
              <a:t>What is the time?</a:t>
            </a:r>
          </a:p>
        </p:txBody>
      </p:sp>
      <p:sp>
        <p:nvSpPr>
          <p:cNvPr id="44041" name="Rectangle 7" descr="The words &quot;What is the time?&quot; in yellow on an orange background."/>
          <p:cNvSpPr>
            <a:spLocks noChangeArrowheads="1"/>
          </p:cNvSpPr>
          <p:nvPr/>
        </p:nvSpPr>
        <p:spPr bwMode="auto">
          <a:xfrm>
            <a:off x="4953000" y="2286000"/>
            <a:ext cx="2895600" cy="990600"/>
          </a:xfrm>
          <a:prstGeom prst="rect">
            <a:avLst/>
          </a:prstGeom>
          <a:solidFill>
            <a:schemeClr val="accent2"/>
          </a:solidFill>
          <a:ln w="9525">
            <a:solidFill>
              <a:schemeClr val="tx1"/>
            </a:solidFill>
            <a:miter lim="800000"/>
            <a:headEnd/>
            <a:tailEnd/>
          </a:ln>
        </p:spPr>
        <p:txBody>
          <a:bodyPr wrap="none" anchor="ctr"/>
          <a:lstStyle/>
          <a:p>
            <a:pPr algn="ctr" eaLnBrk="0" hangingPunct="0"/>
            <a:endParaRPr lang="en-GB" sz="2000" dirty="0">
              <a:solidFill>
                <a:srgbClr val="EF1F1D"/>
              </a:solidFill>
              <a:latin typeface="Liberation Sans"/>
              <a:ea typeface="Liberation Sans" panose="020B0604020202020204" pitchFamily="34" charset="0"/>
              <a:cs typeface="Liberation Sans" panose="020B0604020202020204" pitchFamily="34" charset="0"/>
            </a:endParaRPr>
          </a:p>
          <a:p>
            <a:pPr algn="ctr" eaLnBrk="0" hangingPunct="0"/>
            <a:r>
              <a:rPr lang="en-GB" sz="2000" dirty="0">
                <a:solidFill>
                  <a:srgbClr val="FFCC18"/>
                </a:solidFill>
                <a:latin typeface="Liberation Sans"/>
                <a:ea typeface="Liberation Sans" panose="020B0604020202020204" pitchFamily="34" charset="0"/>
                <a:cs typeface="Liberation Sans" panose="020B0604020202020204" pitchFamily="34" charset="0"/>
              </a:rPr>
              <a:t>What is the time?</a:t>
            </a:r>
          </a:p>
          <a:p>
            <a:pPr algn="ctr" eaLnBrk="0" hangingPunct="0"/>
            <a:endParaRPr lang="en-GB" dirty="0">
              <a:latin typeface="Liberation Sans"/>
              <a:ea typeface="Liberation Sans" panose="020B0604020202020204" pitchFamily="34" charset="0"/>
              <a:cs typeface="Liberation Sans" panose="020B0604020202020204" pitchFamily="34" charset="0"/>
            </a:endParaRPr>
          </a:p>
        </p:txBody>
      </p:sp>
      <p:sp>
        <p:nvSpPr>
          <p:cNvPr id="44042" name="Rectangle 8" descr="The words &quot;What is the time?&quot; in black on a white background."/>
          <p:cNvSpPr>
            <a:spLocks noChangeArrowheads="1"/>
          </p:cNvSpPr>
          <p:nvPr/>
        </p:nvSpPr>
        <p:spPr bwMode="auto">
          <a:xfrm>
            <a:off x="4953000" y="3810000"/>
            <a:ext cx="2819400" cy="83820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0" hangingPunct="0"/>
            <a:endParaRPr lang="en-GB" sz="2000" dirty="0">
              <a:latin typeface="Liberation Sans"/>
              <a:ea typeface="Liberation Sans" panose="020B0604020202020204" pitchFamily="34" charset="0"/>
              <a:cs typeface="Liberation Sans" panose="020B0604020202020204" pitchFamily="34" charset="0"/>
            </a:endParaRPr>
          </a:p>
          <a:p>
            <a:pPr algn="ctr" eaLnBrk="0" hangingPunct="0"/>
            <a:r>
              <a:rPr lang="en-GB" sz="2000" dirty="0">
                <a:latin typeface="Liberation Sans"/>
                <a:ea typeface="Liberation Sans" panose="020B0604020202020204" pitchFamily="34" charset="0"/>
                <a:cs typeface="Liberation Sans" panose="020B0604020202020204" pitchFamily="34" charset="0"/>
              </a:rPr>
              <a:t>What is the time?</a:t>
            </a:r>
          </a:p>
          <a:p>
            <a:pPr algn="ctr" eaLnBrk="0" hangingPunct="0"/>
            <a:endParaRPr lang="en-GB" dirty="0">
              <a:latin typeface="Liberation Sans"/>
              <a:ea typeface="Liberation Sans" panose="020B0604020202020204" pitchFamily="34" charset="0"/>
              <a:cs typeface="Liberation Sans" panose="020B0604020202020204" pitchFamily="34" charset="0"/>
            </a:endParaRPr>
          </a:p>
        </p:txBody>
      </p:sp>
      <p:sp>
        <p:nvSpPr>
          <p:cNvPr id="2" name="Footer Placeholder 1">
            <a:extLst>
              <a:ext uri="{FF2B5EF4-FFF2-40B4-BE49-F238E27FC236}">
                <a16:creationId xmlns:a16="http://schemas.microsoft.com/office/drawing/2014/main" id="{421669F5-9422-6543-8E01-664313A3C7D3}"/>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9132225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4" name="Rectangle 2"/>
          <p:cNvSpPr>
            <a:spLocks noGrp="1" noChangeArrowheads="1"/>
          </p:cNvSpPr>
          <p:nvPr>
            <p:ph type="title" idx="4294967295"/>
          </p:nvPr>
        </p:nvSpPr>
        <p:spPr/>
        <p:txBody>
          <a:bodyPr/>
          <a:lstStyle/>
          <a:p>
            <a:pPr eaLnBrk="1" hangingPunct="1"/>
            <a:r>
              <a:rPr lang="en-US" noProof="0" dirty="0"/>
              <a:t>Design implications</a:t>
            </a:r>
          </a:p>
        </p:txBody>
      </p:sp>
      <p:sp>
        <p:nvSpPr>
          <p:cNvPr id="46085" name="Rectangle 3"/>
          <p:cNvSpPr>
            <a:spLocks noGrp="1" noChangeArrowheads="1"/>
          </p:cNvSpPr>
          <p:nvPr>
            <p:ph type="body" idx="4294967295"/>
          </p:nvPr>
        </p:nvSpPr>
        <p:spPr>
          <a:xfrm>
            <a:off x="685800" y="1844824"/>
            <a:ext cx="8153400" cy="4251176"/>
          </a:xfrm>
        </p:spPr>
        <p:txBody>
          <a:bodyPr>
            <a:noAutofit/>
          </a:bodyPr>
          <a:lstStyle/>
          <a:p>
            <a:pPr>
              <a:lnSpc>
                <a:spcPct val="90000"/>
              </a:lnSpc>
            </a:pPr>
            <a:r>
              <a:rPr lang="en-US" sz="2800" noProof="0" dirty="0"/>
              <a:t>Icons should enable users to </a:t>
            </a:r>
            <a:r>
              <a:rPr lang="en-US" sz="2800" i="1" noProof="0" dirty="0"/>
              <a:t>distinguish</a:t>
            </a:r>
            <a:r>
              <a:rPr lang="en-US" sz="2800" noProof="0" dirty="0"/>
              <a:t> their meaning readily</a:t>
            </a:r>
          </a:p>
          <a:p>
            <a:pPr>
              <a:lnSpc>
                <a:spcPct val="90000"/>
              </a:lnSpc>
            </a:pPr>
            <a:r>
              <a:rPr lang="en-US" sz="2800" noProof="0" dirty="0"/>
              <a:t>Bordering and spacing are effective visual ways of grouping information</a:t>
            </a:r>
          </a:p>
          <a:p>
            <a:pPr>
              <a:lnSpc>
                <a:spcPct val="90000"/>
              </a:lnSpc>
            </a:pPr>
            <a:r>
              <a:rPr lang="en-US" sz="2800" noProof="0" dirty="0"/>
              <a:t>Sounds should be audible and distinguishable</a:t>
            </a:r>
          </a:p>
          <a:p>
            <a:pPr>
              <a:lnSpc>
                <a:spcPct val="90000"/>
              </a:lnSpc>
            </a:pPr>
            <a:r>
              <a:rPr lang="en-US" sz="2800" noProof="0" dirty="0"/>
              <a:t>Research proper color contrast techniques when designing an interface:</a:t>
            </a:r>
          </a:p>
          <a:p>
            <a:pPr lvl="1">
              <a:lnSpc>
                <a:spcPct val="90000"/>
              </a:lnSpc>
              <a:buFont typeface="Wingdings" pitchFamily="2" charset="2"/>
              <a:buChar char="§"/>
            </a:pPr>
            <a:r>
              <a:rPr lang="en-US" sz="2400" noProof="0" dirty="0"/>
              <a:t>Yellow on black or blue is fine</a:t>
            </a:r>
          </a:p>
          <a:p>
            <a:pPr lvl="1">
              <a:lnSpc>
                <a:spcPct val="90000"/>
              </a:lnSpc>
              <a:buFont typeface="Wingdings" pitchFamily="2" charset="2"/>
              <a:buChar char="§"/>
            </a:pPr>
            <a:r>
              <a:rPr lang="en-US" sz="2400" noProof="0" dirty="0"/>
              <a:t>Yellow on green or white is a no-no</a:t>
            </a:r>
          </a:p>
          <a:p>
            <a:pPr>
              <a:lnSpc>
                <a:spcPct val="90000"/>
              </a:lnSpc>
            </a:pPr>
            <a:r>
              <a:rPr lang="en-US" sz="2800" noProof="0" dirty="0"/>
              <a:t>Haptic feedback should be used judiciously</a:t>
            </a:r>
          </a:p>
        </p:txBody>
      </p:sp>
      <p:sp>
        <p:nvSpPr>
          <p:cNvPr id="2" name="Footer Placeholder 1">
            <a:extLst>
              <a:ext uri="{FF2B5EF4-FFF2-40B4-BE49-F238E27FC236}">
                <a16:creationId xmlns:a16="http://schemas.microsoft.com/office/drawing/2014/main" id="{01643695-AE08-AF41-BEF5-209D47715DEC}"/>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2369044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2" name="Rectangle 2"/>
          <p:cNvSpPr>
            <a:spLocks noGrp="1" noChangeArrowheads="1"/>
          </p:cNvSpPr>
          <p:nvPr>
            <p:ph type="title" idx="4294967295"/>
          </p:nvPr>
        </p:nvSpPr>
        <p:spPr>
          <a:xfrm>
            <a:off x="685800" y="228600"/>
            <a:ext cx="7772400" cy="1143000"/>
          </a:xfrm>
          <a:noFill/>
        </p:spPr>
        <p:txBody>
          <a:bodyPr lIns="90487" tIns="44450" rIns="90487" bIns="44450"/>
          <a:lstStyle/>
          <a:p>
            <a:pPr eaLnBrk="1" hangingPunct="1"/>
            <a:r>
              <a:rPr lang="en-US" noProof="0" dirty="0">
                <a:latin typeface="+mj-lt"/>
              </a:rPr>
              <a:t>Memory</a:t>
            </a:r>
          </a:p>
        </p:txBody>
      </p:sp>
      <p:sp>
        <p:nvSpPr>
          <p:cNvPr id="48133" name="Rectangle 3"/>
          <p:cNvSpPr>
            <a:spLocks noGrp="1" noChangeArrowheads="1"/>
          </p:cNvSpPr>
          <p:nvPr>
            <p:ph type="body" idx="4294967295"/>
          </p:nvPr>
        </p:nvSpPr>
        <p:spPr>
          <a:xfrm>
            <a:off x="323528" y="1371600"/>
            <a:ext cx="8534400" cy="5009728"/>
          </a:xfrm>
          <a:noFill/>
        </p:spPr>
        <p:txBody>
          <a:bodyPr lIns="90487" tIns="44450" rIns="90487" bIns="44450">
            <a:noAutofit/>
          </a:bodyPr>
          <a:lstStyle/>
          <a:p>
            <a:pPr eaLnBrk="1" hangingPunct="1">
              <a:lnSpc>
                <a:spcPct val="90000"/>
              </a:lnSpc>
            </a:pPr>
            <a:r>
              <a:rPr lang="en-US" sz="2400" noProof="0" dirty="0">
                <a:latin typeface="+mn-lt"/>
              </a:rPr>
              <a:t>Involves recalling various kinds of knowledge that allow people to act appropriately</a:t>
            </a:r>
          </a:p>
          <a:p>
            <a:pPr lvl="1">
              <a:lnSpc>
                <a:spcPct val="90000"/>
              </a:lnSpc>
              <a:buFont typeface="Wingdings" pitchFamily="2" charset="2"/>
              <a:buChar char="§"/>
            </a:pPr>
            <a:r>
              <a:rPr lang="en-US" sz="2000" noProof="0" dirty="0">
                <a:latin typeface="+mn-lt"/>
              </a:rPr>
              <a:t>For example, recognizing someone’s face or remembering someone’s name</a:t>
            </a:r>
          </a:p>
          <a:p>
            <a:pPr>
              <a:lnSpc>
                <a:spcPct val="90000"/>
              </a:lnSpc>
            </a:pPr>
            <a:r>
              <a:rPr lang="en-US" sz="2400" noProof="0" dirty="0">
                <a:latin typeface="+mn-lt"/>
              </a:rPr>
              <a:t>First encode and then retrieve knowledge</a:t>
            </a:r>
          </a:p>
          <a:p>
            <a:pPr eaLnBrk="1" hangingPunct="1">
              <a:lnSpc>
                <a:spcPct val="90000"/>
              </a:lnSpc>
            </a:pPr>
            <a:r>
              <a:rPr lang="en-US" sz="2400" noProof="0" dirty="0">
                <a:latin typeface="+mn-lt"/>
              </a:rPr>
              <a:t>We don</a:t>
            </a:r>
            <a:r>
              <a:rPr lang="en-US" altLang="ja-JP" sz="2400" noProof="0" dirty="0">
                <a:latin typeface="+mn-lt"/>
              </a:rPr>
              <a:t>’</a:t>
            </a:r>
            <a:r>
              <a:rPr lang="en-US" sz="2400" noProof="0" dirty="0">
                <a:latin typeface="+mn-lt"/>
              </a:rPr>
              <a:t>t remember everything−it involves filtering and processing what is attended to</a:t>
            </a:r>
          </a:p>
          <a:p>
            <a:pPr eaLnBrk="1" hangingPunct="1">
              <a:lnSpc>
                <a:spcPct val="90000"/>
              </a:lnSpc>
            </a:pPr>
            <a:r>
              <a:rPr lang="en-US" sz="2400" noProof="0" dirty="0">
                <a:latin typeface="+mn-lt"/>
              </a:rPr>
              <a:t>Context is important as to how we remember (that is, where, when, how, and so on)</a:t>
            </a:r>
          </a:p>
          <a:p>
            <a:pPr eaLnBrk="1" hangingPunct="1">
              <a:lnSpc>
                <a:spcPct val="90000"/>
              </a:lnSpc>
            </a:pPr>
            <a:r>
              <a:rPr lang="en-US" sz="2400" noProof="0" dirty="0">
                <a:latin typeface="+mn-lt"/>
              </a:rPr>
              <a:t>We recognize things much better than being able to recall things</a:t>
            </a:r>
          </a:p>
          <a:p>
            <a:pPr>
              <a:lnSpc>
                <a:spcPct val="90000"/>
              </a:lnSpc>
            </a:pPr>
            <a:r>
              <a:rPr lang="en-US" sz="2400" noProof="0" dirty="0">
                <a:latin typeface="+mn-lt"/>
              </a:rPr>
              <a:t>We remember less about objects that we have photographed than when we observe them with the naked eye (Henkel, 2014)</a:t>
            </a:r>
          </a:p>
          <a:p>
            <a:pPr lvl="1" eaLnBrk="1" hangingPunct="1">
              <a:lnSpc>
                <a:spcPct val="90000"/>
              </a:lnSpc>
            </a:pPr>
            <a:endParaRPr lang="en-US" sz="2400" noProof="0" dirty="0">
              <a:latin typeface="+mn-lt"/>
            </a:endParaRPr>
          </a:p>
        </p:txBody>
      </p:sp>
      <p:sp>
        <p:nvSpPr>
          <p:cNvPr id="2" name="Footer Placeholder 1">
            <a:extLst>
              <a:ext uri="{FF2B5EF4-FFF2-40B4-BE49-F238E27FC236}">
                <a16:creationId xmlns:a16="http://schemas.microsoft.com/office/drawing/2014/main" id="{7F9C7401-A7BF-0345-9CEE-F95F1D71C245}"/>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536159471"/>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0" name="Rectangle 2"/>
          <p:cNvSpPr>
            <a:spLocks noGrp="1" noChangeArrowheads="1"/>
          </p:cNvSpPr>
          <p:nvPr>
            <p:ph type="title" idx="4294967295"/>
          </p:nvPr>
        </p:nvSpPr>
        <p:spPr/>
        <p:txBody>
          <a:bodyPr/>
          <a:lstStyle/>
          <a:p>
            <a:pPr eaLnBrk="1" hangingPunct="1"/>
            <a:r>
              <a:rPr lang="en-US" noProof="0" dirty="0">
                <a:latin typeface="+mj-lt"/>
              </a:rPr>
              <a:t>Processing in memory</a:t>
            </a:r>
          </a:p>
        </p:txBody>
      </p:sp>
      <p:sp>
        <p:nvSpPr>
          <p:cNvPr id="50181" name="Rectangle 3"/>
          <p:cNvSpPr>
            <a:spLocks noGrp="1" noChangeArrowheads="1"/>
          </p:cNvSpPr>
          <p:nvPr>
            <p:ph type="body" idx="4294967295"/>
          </p:nvPr>
        </p:nvSpPr>
        <p:spPr/>
        <p:txBody>
          <a:bodyPr>
            <a:noAutofit/>
          </a:bodyPr>
          <a:lstStyle/>
          <a:p>
            <a:pPr eaLnBrk="1" hangingPunct="1">
              <a:lnSpc>
                <a:spcPct val="90000"/>
              </a:lnSpc>
            </a:pPr>
            <a:r>
              <a:rPr lang="en-US" sz="2800" noProof="0" dirty="0">
                <a:latin typeface="+mn-lt"/>
              </a:rPr>
              <a:t>Encoding is first stage of memory</a:t>
            </a:r>
          </a:p>
          <a:p>
            <a:pPr lvl="1" eaLnBrk="1" hangingPunct="1">
              <a:lnSpc>
                <a:spcPct val="90000"/>
              </a:lnSpc>
              <a:buFont typeface="Wingdings" pitchFamily="2" charset="2"/>
              <a:buChar char="§"/>
            </a:pPr>
            <a:r>
              <a:rPr lang="en-US" sz="2000" noProof="0" dirty="0">
                <a:latin typeface="+mn-lt"/>
              </a:rPr>
              <a:t>Determines which information is attended to in the environment and how it is interpreted</a:t>
            </a:r>
          </a:p>
          <a:p>
            <a:pPr eaLnBrk="1" hangingPunct="1">
              <a:lnSpc>
                <a:spcPct val="90000"/>
              </a:lnSpc>
              <a:spcBef>
                <a:spcPts val="1200"/>
              </a:spcBef>
            </a:pPr>
            <a:r>
              <a:rPr lang="en-US" sz="2800" noProof="0" dirty="0">
                <a:latin typeface="+mn-lt"/>
              </a:rPr>
              <a:t>The more attention paid to something…</a:t>
            </a:r>
          </a:p>
          <a:p>
            <a:pPr eaLnBrk="1" hangingPunct="1">
              <a:lnSpc>
                <a:spcPct val="90000"/>
              </a:lnSpc>
              <a:spcBef>
                <a:spcPts val="1200"/>
              </a:spcBef>
            </a:pPr>
            <a:r>
              <a:rPr lang="en-US" sz="2800" noProof="0" dirty="0">
                <a:latin typeface="+mn-lt"/>
              </a:rPr>
              <a:t>The more it is processed in terms of thinking about it and comparing it with other knowledge…</a:t>
            </a:r>
          </a:p>
          <a:p>
            <a:pPr eaLnBrk="1" hangingPunct="1">
              <a:lnSpc>
                <a:spcPct val="90000"/>
              </a:lnSpc>
              <a:spcBef>
                <a:spcPts val="1200"/>
              </a:spcBef>
            </a:pPr>
            <a:r>
              <a:rPr lang="en-US" sz="2800" noProof="0" dirty="0">
                <a:latin typeface="+mn-lt"/>
              </a:rPr>
              <a:t>The more likely it is to be remembered</a:t>
            </a:r>
          </a:p>
          <a:p>
            <a:pPr lvl="1" eaLnBrk="1" hangingPunct="1">
              <a:lnSpc>
                <a:spcPct val="90000"/>
              </a:lnSpc>
              <a:buFont typeface="Wingdings" pitchFamily="2" charset="2"/>
              <a:buChar char="§"/>
            </a:pPr>
            <a:r>
              <a:rPr lang="en-US" sz="2000" noProof="0" dirty="0">
                <a:latin typeface="+mn-lt"/>
              </a:rPr>
              <a:t>For example, when learning about HCI, it is much better to reflect upon it, carry out exercises, have discussions with others about it, and write notes than just passively read a book, listen to a lecture or watch a video about it</a:t>
            </a:r>
          </a:p>
        </p:txBody>
      </p:sp>
      <p:sp>
        <p:nvSpPr>
          <p:cNvPr id="2" name="Footer Placeholder 1">
            <a:extLst>
              <a:ext uri="{FF2B5EF4-FFF2-40B4-BE49-F238E27FC236}">
                <a16:creationId xmlns:a16="http://schemas.microsoft.com/office/drawing/2014/main" id="{2B3708EF-4543-D54A-B5E8-B8B8B77F88AD}"/>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7885823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8" name="Rectangle 2"/>
          <p:cNvSpPr>
            <a:spLocks noGrp="1" noChangeArrowheads="1"/>
          </p:cNvSpPr>
          <p:nvPr>
            <p:ph type="title" idx="4294967295"/>
          </p:nvPr>
        </p:nvSpPr>
        <p:spPr/>
        <p:txBody>
          <a:bodyPr/>
          <a:lstStyle/>
          <a:p>
            <a:pPr eaLnBrk="1" hangingPunct="1"/>
            <a:r>
              <a:rPr lang="en-US" noProof="0" dirty="0">
                <a:latin typeface="+mj-lt"/>
              </a:rPr>
              <a:t>Context is important</a:t>
            </a:r>
          </a:p>
        </p:txBody>
      </p:sp>
      <p:sp>
        <p:nvSpPr>
          <p:cNvPr id="52229" name="Rectangle 3"/>
          <p:cNvSpPr>
            <a:spLocks noGrp="1" noChangeArrowheads="1"/>
          </p:cNvSpPr>
          <p:nvPr>
            <p:ph type="body" idx="4294967295"/>
          </p:nvPr>
        </p:nvSpPr>
        <p:spPr/>
        <p:txBody>
          <a:bodyPr>
            <a:normAutofit/>
          </a:bodyPr>
          <a:lstStyle/>
          <a:p>
            <a:pPr eaLnBrk="1" hangingPunct="1">
              <a:lnSpc>
                <a:spcPct val="90000"/>
              </a:lnSpc>
            </a:pPr>
            <a:r>
              <a:rPr lang="en-US" sz="2800" noProof="0" dirty="0">
                <a:latin typeface="+mj-lt"/>
              </a:rPr>
              <a:t>Context affects the extent to which information can be subsequently retrieved</a:t>
            </a:r>
          </a:p>
          <a:p>
            <a:pPr eaLnBrk="1" hangingPunct="1">
              <a:lnSpc>
                <a:spcPct val="90000"/>
              </a:lnSpc>
            </a:pPr>
            <a:endParaRPr lang="en-US" sz="1200" noProof="0" dirty="0">
              <a:latin typeface="+mj-lt"/>
            </a:endParaRPr>
          </a:p>
          <a:p>
            <a:pPr eaLnBrk="1" hangingPunct="1">
              <a:lnSpc>
                <a:spcPct val="90000"/>
              </a:lnSpc>
            </a:pPr>
            <a:r>
              <a:rPr lang="en-US" sz="2800" noProof="0" dirty="0">
                <a:latin typeface="+mj-lt"/>
              </a:rPr>
              <a:t>Sometimes it can be difficult for people to recall information that was encoded in a different context:</a:t>
            </a:r>
          </a:p>
          <a:p>
            <a:pPr eaLnBrk="1" hangingPunct="1">
              <a:lnSpc>
                <a:spcPct val="90000"/>
              </a:lnSpc>
            </a:pPr>
            <a:endParaRPr lang="en-US" sz="800" noProof="0" dirty="0">
              <a:latin typeface="+mj-lt"/>
            </a:endParaRPr>
          </a:p>
          <a:p>
            <a:pPr lvl="1" eaLnBrk="1" hangingPunct="1">
              <a:lnSpc>
                <a:spcPct val="90000"/>
              </a:lnSpc>
              <a:buFont typeface="Wingdings" pitchFamily="2" charset="2"/>
              <a:buChar char="§"/>
            </a:pPr>
            <a:r>
              <a:rPr lang="en-US" altLang="ja-JP" sz="2400" noProof="0" dirty="0">
                <a:latin typeface="+mj-lt"/>
                <a:ea typeface="ＭＳ Ｐゴシック" charset="0"/>
              </a:rPr>
              <a:t>“</a:t>
            </a:r>
            <a:r>
              <a:rPr lang="en-US" sz="2400" noProof="0" dirty="0">
                <a:latin typeface="+mj-lt"/>
              </a:rPr>
              <a:t>You are on a train and someone comes up to you and says hello. You don</a:t>
            </a:r>
            <a:r>
              <a:rPr lang="en-US" altLang="ja-JP" sz="2400" noProof="0" dirty="0">
                <a:latin typeface="+mj-lt"/>
                <a:ea typeface="ＭＳ Ｐゴシック" charset="0"/>
              </a:rPr>
              <a:t>’</a:t>
            </a:r>
            <a:r>
              <a:rPr lang="en-US" sz="2400" noProof="0" dirty="0">
                <a:latin typeface="+mj-lt"/>
              </a:rPr>
              <a:t>t recognize him for a few moments, but then realize it is one of your neighbors. You are only used to seeing your neighbor in the hallway of your apartment building, and seeing him out of context makes him difficult to recognize initially</a:t>
            </a:r>
            <a:r>
              <a:rPr lang="en-US" altLang="ja-JP" sz="2400" noProof="0" dirty="0">
                <a:latin typeface="+mj-lt"/>
                <a:ea typeface="ＭＳ Ｐゴシック" charset="0"/>
              </a:rPr>
              <a:t>”</a:t>
            </a:r>
            <a:endParaRPr lang="en-US" sz="2400" noProof="0" dirty="0">
              <a:latin typeface="+mj-lt"/>
            </a:endParaRPr>
          </a:p>
        </p:txBody>
      </p:sp>
      <p:sp>
        <p:nvSpPr>
          <p:cNvPr id="2" name="Footer Placeholder 1">
            <a:extLst>
              <a:ext uri="{FF2B5EF4-FFF2-40B4-BE49-F238E27FC236}">
                <a16:creationId xmlns:a16="http://schemas.microsoft.com/office/drawing/2014/main" id="{C855774E-2CE2-5647-9C09-EAC8D8E6110E}"/>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3801906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2"/>
          <p:cNvSpPr>
            <a:spLocks noGrp="1" noChangeArrowheads="1"/>
          </p:cNvSpPr>
          <p:nvPr>
            <p:ph type="title" idx="4294967295"/>
          </p:nvPr>
        </p:nvSpPr>
        <p:spPr/>
        <p:txBody>
          <a:bodyPr/>
          <a:lstStyle/>
          <a:p>
            <a:pPr eaLnBrk="1" hangingPunct="1"/>
            <a:r>
              <a:rPr lang="en-US" noProof="0" dirty="0">
                <a:latin typeface="+mj-lt"/>
              </a:rPr>
              <a:t>Activity</a:t>
            </a:r>
          </a:p>
        </p:txBody>
      </p:sp>
      <p:sp>
        <p:nvSpPr>
          <p:cNvPr id="54277" name="Rectangle 3"/>
          <p:cNvSpPr>
            <a:spLocks noGrp="1" noChangeArrowheads="1"/>
          </p:cNvSpPr>
          <p:nvPr>
            <p:ph type="body" idx="4294967295"/>
          </p:nvPr>
        </p:nvSpPr>
        <p:spPr>
          <a:xfrm>
            <a:off x="683568" y="1916832"/>
            <a:ext cx="7772400" cy="4320480"/>
          </a:xfrm>
        </p:spPr>
        <p:txBody>
          <a:bodyPr>
            <a:noAutofit/>
          </a:bodyPr>
          <a:lstStyle/>
          <a:p>
            <a:pPr eaLnBrk="1" hangingPunct="1">
              <a:lnSpc>
                <a:spcPct val="90000"/>
              </a:lnSpc>
            </a:pPr>
            <a:r>
              <a:rPr lang="en-US" sz="2400" noProof="0" dirty="0">
                <a:latin typeface="+mn-lt"/>
              </a:rPr>
              <a:t>Try to remember the dates of your grandparents</a:t>
            </a:r>
            <a:r>
              <a:rPr lang="en-US" altLang="ja-JP" sz="2400" noProof="0" dirty="0">
                <a:latin typeface="+mn-lt"/>
              </a:rPr>
              <a:t>’</a:t>
            </a:r>
            <a:r>
              <a:rPr lang="en-US" sz="2400" noProof="0" dirty="0">
                <a:latin typeface="+mn-lt"/>
              </a:rPr>
              <a:t> birthday</a:t>
            </a:r>
          </a:p>
          <a:p>
            <a:pPr eaLnBrk="1" hangingPunct="1">
              <a:lnSpc>
                <a:spcPct val="90000"/>
              </a:lnSpc>
              <a:spcBef>
                <a:spcPts val="900"/>
              </a:spcBef>
            </a:pPr>
            <a:r>
              <a:rPr lang="en-US" sz="2400" noProof="0" dirty="0">
                <a:latin typeface="+mn-lt"/>
              </a:rPr>
              <a:t>Try to remember the cover of the last two books you read</a:t>
            </a:r>
          </a:p>
          <a:p>
            <a:pPr eaLnBrk="1" hangingPunct="1">
              <a:lnSpc>
                <a:spcPct val="90000"/>
              </a:lnSpc>
              <a:spcBef>
                <a:spcPts val="900"/>
              </a:spcBef>
            </a:pPr>
            <a:r>
              <a:rPr lang="en-US" sz="2400" noProof="0" dirty="0">
                <a:latin typeface="+mn-lt"/>
              </a:rPr>
              <a:t>Which was easiest? Why?</a:t>
            </a:r>
          </a:p>
          <a:p>
            <a:pPr eaLnBrk="1" hangingPunct="1">
              <a:lnSpc>
                <a:spcPct val="90000"/>
              </a:lnSpc>
              <a:spcBef>
                <a:spcPts val="900"/>
              </a:spcBef>
            </a:pPr>
            <a:r>
              <a:rPr lang="en-US" sz="2400" noProof="0" dirty="0">
                <a:latin typeface="+mn-lt"/>
              </a:rPr>
              <a:t>People are very good at remembering visual cues about things</a:t>
            </a:r>
          </a:p>
          <a:p>
            <a:pPr lvl="1">
              <a:lnSpc>
                <a:spcPct val="90000"/>
              </a:lnSpc>
              <a:buFont typeface="Wingdings" pitchFamily="2" charset="2"/>
              <a:buChar char="§"/>
            </a:pPr>
            <a:r>
              <a:rPr lang="en-US" sz="2000" dirty="0">
                <a:latin typeface="+mj-lt"/>
              </a:rPr>
              <a:t>For instance, the color of items, the location of objects and marks on an object</a:t>
            </a:r>
          </a:p>
          <a:p>
            <a:pPr marL="342900" lvl="1" indent="-342900">
              <a:lnSpc>
                <a:spcPct val="90000"/>
              </a:lnSpc>
              <a:buFont typeface="Arial" panose="020B0604020202020204" pitchFamily="34" charset="0"/>
              <a:buChar char="•"/>
            </a:pPr>
            <a:r>
              <a:rPr lang="en-US" sz="2400" dirty="0">
                <a:latin typeface="+mn-lt"/>
              </a:rPr>
              <a:t>They find it more difficult to learn and remember arbitrary material </a:t>
            </a:r>
          </a:p>
          <a:p>
            <a:pPr lvl="1" eaLnBrk="1" hangingPunct="1">
              <a:lnSpc>
                <a:spcPct val="90000"/>
              </a:lnSpc>
              <a:buFont typeface="Wingdings" pitchFamily="2" charset="2"/>
              <a:buChar char="§"/>
            </a:pPr>
            <a:r>
              <a:rPr lang="en-US" sz="2000" noProof="0" dirty="0">
                <a:latin typeface="+mj-lt"/>
              </a:rPr>
              <a:t>For example, birthdays and phone numbers</a:t>
            </a:r>
          </a:p>
        </p:txBody>
      </p:sp>
      <p:sp>
        <p:nvSpPr>
          <p:cNvPr id="2" name="Footer Placeholder 1">
            <a:extLst>
              <a:ext uri="{FF2B5EF4-FFF2-40B4-BE49-F238E27FC236}">
                <a16:creationId xmlns:a16="http://schemas.microsoft.com/office/drawing/2014/main" id="{E824DF79-CCE3-2E48-B2CA-34EDE1B33E66}"/>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1659910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4" name="Rectangle 2"/>
          <p:cNvSpPr>
            <a:spLocks noGrp="1" noChangeArrowheads="1"/>
          </p:cNvSpPr>
          <p:nvPr>
            <p:ph type="title" idx="4294967295"/>
          </p:nvPr>
        </p:nvSpPr>
        <p:spPr/>
        <p:txBody>
          <a:bodyPr/>
          <a:lstStyle/>
          <a:p>
            <a:pPr eaLnBrk="1" hangingPunct="1"/>
            <a:r>
              <a:rPr lang="en-US" noProof="0" dirty="0">
                <a:latin typeface="+mj-lt"/>
              </a:rPr>
              <a:t>Recognition versus recall</a:t>
            </a:r>
          </a:p>
        </p:txBody>
      </p:sp>
      <p:sp>
        <p:nvSpPr>
          <p:cNvPr id="56325" name="Rectangle 3"/>
          <p:cNvSpPr>
            <a:spLocks noGrp="1" noChangeArrowheads="1"/>
          </p:cNvSpPr>
          <p:nvPr>
            <p:ph type="body" idx="4294967295"/>
          </p:nvPr>
        </p:nvSpPr>
        <p:spPr/>
        <p:txBody>
          <a:bodyPr>
            <a:normAutofit fontScale="92500"/>
          </a:bodyPr>
          <a:lstStyle/>
          <a:p>
            <a:pPr eaLnBrk="1" hangingPunct="1">
              <a:lnSpc>
                <a:spcPct val="90000"/>
              </a:lnSpc>
              <a:spcBef>
                <a:spcPts val="2400"/>
              </a:spcBef>
            </a:pPr>
            <a:r>
              <a:rPr lang="en-US" noProof="0" dirty="0">
                <a:latin typeface="+mj-lt"/>
              </a:rPr>
              <a:t>Command-based interfaces require users to recall from memory a name from a possible set of 100s of names</a:t>
            </a:r>
          </a:p>
          <a:p>
            <a:pPr>
              <a:lnSpc>
                <a:spcPct val="90000"/>
              </a:lnSpc>
              <a:spcBef>
                <a:spcPts val="2400"/>
              </a:spcBef>
            </a:pPr>
            <a:r>
              <a:rPr lang="en-US" noProof="0" dirty="0">
                <a:latin typeface="+mj-lt"/>
              </a:rPr>
              <a:t>Graphical interfaces provide visually-based options (menus, icons) that users need only browse through until they recognize one</a:t>
            </a:r>
          </a:p>
          <a:p>
            <a:pPr eaLnBrk="1" hangingPunct="1">
              <a:lnSpc>
                <a:spcPct val="90000"/>
              </a:lnSpc>
              <a:spcBef>
                <a:spcPts val="2400"/>
              </a:spcBef>
            </a:pPr>
            <a:r>
              <a:rPr lang="en-US" noProof="0" dirty="0">
                <a:latin typeface="+mj-lt"/>
              </a:rPr>
              <a:t>Web browsers provide tabs and history lists of visited URLs that support recognition memory</a:t>
            </a:r>
          </a:p>
          <a:p>
            <a:pPr lvl="1" eaLnBrk="1" hangingPunct="1">
              <a:lnSpc>
                <a:spcPct val="90000"/>
              </a:lnSpc>
            </a:pPr>
            <a:endParaRPr lang="en-US" sz="2400" noProof="0" dirty="0">
              <a:latin typeface="+mj-lt"/>
            </a:endParaRPr>
          </a:p>
        </p:txBody>
      </p:sp>
      <p:sp>
        <p:nvSpPr>
          <p:cNvPr id="2" name="Footer Placeholder 1">
            <a:extLst>
              <a:ext uri="{FF2B5EF4-FFF2-40B4-BE49-F238E27FC236}">
                <a16:creationId xmlns:a16="http://schemas.microsoft.com/office/drawing/2014/main" id="{50B9B6AD-2B6C-5C43-A5A4-ED705E573EA7}"/>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3004286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2" name="Rectangle 2"/>
          <p:cNvSpPr>
            <a:spLocks noGrp="1" noChangeArrowheads="1"/>
          </p:cNvSpPr>
          <p:nvPr>
            <p:ph type="title" idx="4294967295"/>
          </p:nvPr>
        </p:nvSpPr>
        <p:spPr>
          <a:noFill/>
        </p:spPr>
        <p:txBody>
          <a:bodyPr>
            <a:normAutofit fontScale="90000"/>
          </a:bodyPr>
          <a:lstStyle/>
          <a:p>
            <a:r>
              <a:rPr lang="en-US" noProof="0" dirty="0">
                <a:latin typeface="+mn-lt"/>
              </a:rPr>
              <a:t>The problem with the </a:t>
            </a:r>
            <a:r>
              <a:rPr lang="en-US" dirty="0">
                <a:latin typeface="+mn-lt"/>
              </a:rPr>
              <a:t>classic </a:t>
            </a:r>
            <a:r>
              <a:rPr lang="en-US" altLang="ja-JP" dirty="0">
                <a:latin typeface="+mn-lt"/>
              </a:rPr>
              <a:t>‘</a:t>
            </a:r>
            <a:r>
              <a:rPr lang="en-US" dirty="0">
                <a:latin typeface="+mn-lt"/>
              </a:rPr>
              <a:t>7,+ or − 2</a:t>
            </a:r>
            <a:r>
              <a:rPr lang="en-US" altLang="ja-JP" dirty="0">
                <a:latin typeface="+mn-lt"/>
              </a:rPr>
              <a:t>’</a:t>
            </a:r>
            <a:endParaRPr lang="en-US" dirty="0">
              <a:latin typeface="+mn-lt"/>
            </a:endParaRPr>
          </a:p>
        </p:txBody>
      </p:sp>
      <p:sp>
        <p:nvSpPr>
          <p:cNvPr id="58373" name="Rectangle 3"/>
          <p:cNvSpPr>
            <a:spLocks noGrp="1" noChangeArrowheads="1"/>
          </p:cNvSpPr>
          <p:nvPr>
            <p:ph type="body" idx="4294967295"/>
          </p:nvPr>
        </p:nvSpPr>
        <p:spPr>
          <a:xfrm>
            <a:off x="683568" y="1916832"/>
            <a:ext cx="7772400" cy="4114800"/>
          </a:xfrm>
        </p:spPr>
        <p:txBody>
          <a:bodyPr>
            <a:noAutofit/>
          </a:bodyPr>
          <a:lstStyle/>
          <a:p>
            <a:pPr eaLnBrk="1" hangingPunct="1">
              <a:spcBef>
                <a:spcPts val="1200"/>
              </a:spcBef>
            </a:pPr>
            <a:r>
              <a:rPr lang="en-US" sz="2800" noProof="0" dirty="0">
                <a:latin typeface="+mn-lt"/>
              </a:rPr>
              <a:t>George Miller</a:t>
            </a:r>
            <a:r>
              <a:rPr lang="en-US" altLang="ja-JP" sz="2800" noProof="0" dirty="0">
                <a:latin typeface="+mn-lt"/>
              </a:rPr>
              <a:t>’</a:t>
            </a:r>
            <a:r>
              <a:rPr lang="en-US" sz="2800" noProof="0" dirty="0">
                <a:latin typeface="+mn-lt"/>
              </a:rPr>
              <a:t>s (1956) theory of how much information people can remember</a:t>
            </a:r>
          </a:p>
          <a:p>
            <a:pPr>
              <a:spcBef>
                <a:spcPts val="1200"/>
              </a:spcBef>
            </a:pPr>
            <a:r>
              <a:rPr lang="en-US" sz="2800" noProof="0" dirty="0">
                <a:latin typeface="+mn-lt"/>
              </a:rPr>
              <a:t>People</a:t>
            </a:r>
            <a:r>
              <a:rPr lang="en-US" altLang="ja-JP" sz="2800" noProof="0" dirty="0">
                <a:latin typeface="+mn-lt"/>
              </a:rPr>
              <a:t>’</a:t>
            </a:r>
            <a:r>
              <a:rPr lang="en-US" sz="2800" noProof="0" dirty="0">
                <a:latin typeface="+mn-lt"/>
              </a:rPr>
              <a:t>s immediate memory capacity is very limited to 7,</a:t>
            </a:r>
            <a:r>
              <a:rPr lang="en-US" sz="2800" dirty="0"/>
              <a:t> +</a:t>
            </a:r>
            <a:r>
              <a:rPr lang="en-US" sz="2800" noProof="0" dirty="0">
                <a:sym typeface="Symbol" charset="0"/>
              </a:rPr>
              <a:t> or − </a:t>
            </a:r>
            <a:r>
              <a:rPr lang="en-US" sz="2800" noProof="0" dirty="0">
                <a:latin typeface="+mn-lt"/>
              </a:rPr>
              <a:t>2</a:t>
            </a:r>
          </a:p>
          <a:p>
            <a:pPr eaLnBrk="1" hangingPunct="1">
              <a:spcBef>
                <a:spcPts val="1200"/>
              </a:spcBef>
            </a:pPr>
            <a:r>
              <a:rPr lang="en-US" sz="2800" noProof="0" dirty="0">
                <a:latin typeface="+mn-lt"/>
              </a:rPr>
              <a:t>Has been applied in interaction design when considering how many options to display</a:t>
            </a:r>
          </a:p>
          <a:p>
            <a:pPr eaLnBrk="1" hangingPunct="1">
              <a:spcBef>
                <a:spcPts val="1200"/>
              </a:spcBef>
            </a:pPr>
            <a:r>
              <a:rPr lang="en-US" sz="2800" noProof="0" dirty="0">
                <a:latin typeface="+mn-lt"/>
              </a:rPr>
              <a:t>But is it a good use of a theory in HCI?</a:t>
            </a:r>
          </a:p>
          <a:p>
            <a:pPr eaLnBrk="1" hangingPunct="1">
              <a:spcBef>
                <a:spcPts val="1200"/>
              </a:spcBef>
            </a:pPr>
            <a:r>
              <a:rPr lang="en-US" sz="2800" noProof="0" dirty="0">
                <a:latin typeface="+mn-lt"/>
              </a:rPr>
              <a:t>Is it helpful?</a:t>
            </a:r>
          </a:p>
        </p:txBody>
      </p:sp>
      <p:sp>
        <p:nvSpPr>
          <p:cNvPr id="2" name="Footer Placeholder 1">
            <a:extLst>
              <a:ext uri="{FF2B5EF4-FFF2-40B4-BE49-F238E27FC236}">
                <a16:creationId xmlns:a16="http://schemas.microsoft.com/office/drawing/2014/main" id="{76CE6C5C-8D7F-9045-A340-E7C322A99BAE}"/>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594195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noProof="0" dirty="0"/>
              <a:t>What is cognition?</a:t>
            </a:r>
          </a:p>
        </p:txBody>
      </p:sp>
      <p:sp>
        <p:nvSpPr>
          <p:cNvPr id="4" name="Content Placeholder 3"/>
          <p:cNvSpPr>
            <a:spLocks noGrp="1"/>
          </p:cNvSpPr>
          <p:nvPr>
            <p:ph idx="1"/>
          </p:nvPr>
        </p:nvSpPr>
        <p:spPr/>
        <p:txBody>
          <a:bodyPr/>
          <a:lstStyle/>
          <a:p>
            <a:pPr>
              <a:spcBef>
                <a:spcPts val="2400"/>
              </a:spcBef>
            </a:pPr>
            <a:r>
              <a:rPr lang="en-US" noProof="0" dirty="0"/>
              <a:t>Thinking, remembering, learning, daydreaming, decision-making, seeing, reading, talking, writing…</a:t>
            </a:r>
          </a:p>
          <a:p>
            <a:pPr>
              <a:spcBef>
                <a:spcPts val="2400"/>
              </a:spcBef>
            </a:pPr>
            <a:r>
              <a:rPr lang="en-US" noProof="0" dirty="0"/>
              <a:t>Ways of classifying cognition at a higher level:</a:t>
            </a:r>
          </a:p>
          <a:p>
            <a:pPr lvl="1">
              <a:buFont typeface="Wingdings" pitchFamily="2" charset="2"/>
              <a:buChar char="§"/>
            </a:pPr>
            <a:r>
              <a:rPr lang="en-US" noProof="0" dirty="0"/>
              <a:t>Experiential vs. reflective cognition (Norman, 1993)</a:t>
            </a:r>
          </a:p>
          <a:p>
            <a:pPr lvl="1">
              <a:buFont typeface="Wingdings" pitchFamily="2" charset="2"/>
              <a:buChar char="§"/>
            </a:pPr>
            <a:r>
              <a:rPr lang="en-US" noProof="0" dirty="0"/>
              <a:t>Fast vs slow thinking (Kahneman, 2011)</a:t>
            </a:r>
          </a:p>
        </p:txBody>
      </p:sp>
      <p:sp>
        <p:nvSpPr>
          <p:cNvPr id="2" name="Footer Placeholder 1">
            <a:extLst>
              <a:ext uri="{FF2B5EF4-FFF2-40B4-BE49-F238E27FC236}">
                <a16:creationId xmlns:a16="http://schemas.microsoft.com/office/drawing/2014/main" id="{D65287D3-2136-D040-A303-57524C175344}"/>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1545043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20" name="Rectangle 2"/>
          <p:cNvSpPr>
            <a:spLocks noGrp="1" noChangeArrowheads="1"/>
          </p:cNvSpPr>
          <p:nvPr>
            <p:ph type="title" idx="4294967295"/>
          </p:nvPr>
        </p:nvSpPr>
        <p:spPr>
          <a:xfrm>
            <a:off x="76200" y="381000"/>
            <a:ext cx="9067800" cy="1143000"/>
          </a:xfrm>
        </p:spPr>
        <p:txBody>
          <a:bodyPr>
            <a:normAutofit fontScale="90000"/>
          </a:bodyPr>
          <a:lstStyle/>
          <a:p>
            <a:pPr eaLnBrk="1" hangingPunct="1"/>
            <a:r>
              <a:rPr lang="en-US" sz="3600" noProof="0" dirty="0"/>
              <a:t>When creating an interface, should the designer…</a:t>
            </a:r>
          </a:p>
        </p:txBody>
      </p:sp>
      <p:sp>
        <p:nvSpPr>
          <p:cNvPr id="60421" name="Rectangle 3"/>
          <p:cNvSpPr>
            <a:spLocks noGrp="1" noChangeArrowheads="1"/>
          </p:cNvSpPr>
          <p:nvPr>
            <p:ph type="body" idx="4294967295"/>
          </p:nvPr>
        </p:nvSpPr>
        <p:spPr>
          <a:xfrm>
            <a:off x="304800" y="1676400"/>
            <a:ext cx="8458200" cy="4114800"/>
          </a:xfrm>
        </p:spPr>
        <p:txBody>
          <a:bodyPr>
            <a:normAutofit/>
          </a:bodyPr>
          <a:lstStyle/>
          <a:p>
            <a:pPr eaLnBrk="1" hangingPunct="1"/>
            <a:r>
              <a:rPr lang="en-US" sz="2800" noProof="0" dirty="0"/>
              <a:t>Present only 7 options on a menu</a:t>
            </a:r>
          </a:p>
          <a:p>
            <a:pPr eaLnBrk="1" hangingPunct="1"/>
            <a:endParaRPr lang="en-US" sz="800" noProof="0" dirty="0"/>
          </a:p>
          <a:p>
            <a:pPr eaLnBrk="1" hangingPunct="1"/>
            <a:r>
              <a:rPr lang="en-US" sz="2800" noProof="0" dirty="0"/>
              <a:t>Display only 7 icons on a tool bar</a:t>
            </a:r>
          </a:p>
          <a:p>
            <a:pPr eaLnBrk="1" hangingPunct="1"/>
            <a:endParaRPr lang="en-US" sz="800" noProof="0" dirty="0"/>
          </a:p>
          <a:p>
            <a:pPr eaLnBrk="1" hangingPunct="1"/>
            <a:r>
              <a:rPr lang="en-US" sz="2800" noProof="0" dirty="0"/>
              <a:t>Have no more than 7 bullets in a list</a:t>
            </a:r>
          </a:p>
          <a:p>
            <a:pPr eaLnBrk="1" hangingPunct="1"/>
            <a:endParaRPr lang="en-US" sz="800" noProof="0" dirty="0"/>
          </a:p>
          <a:p>
            <a:pPr eaLnBrk="1" hangingPunct="1"/>
            <a:r>
              <a:rPr lang="en-US" sz="2800" noProof="0" dirty="0"/>
              <a:t>Place only 7 items on a pull down menu</a:t>
            </a:r>
          </a:p>
          <a:p>
            <a:pPr eaLnBrk="1" hangingPunct="1"/>
            <a:endParaRPr lang="en-US" sz="800" noProof="0" dirty="0"/>
          </a:p>
          <a:p>
            <a:pPr eaLnBrk="1" hangingPunct="1"/>
            <a:r>
              <a:rPr lang="en-US" sz="2800" noProof="0" dirty="0"/>
              <a:t>Place only 7 tabs on the top of a website page?</a:t>
            </a:r>
          </a:p>
          <a:p>
            <a:pPr eaLnBrk="1" hangingPunct="1"/>
            <a:r>
              <a:rPr lang="en-US" sz="2800" noProof="0" dirty="0"/>
              <a:t>Not necessarily…</a:t>
            </a:r>
          </a:p>
        </p:txBody>
      </p:sp>
      <p:sp>
        <p:nvSpPr>
          <p:cNvPr id="60422" name="AutoShape 4" descr="Medium blue 'smiley' face"/>
          <p:cNvSpPr>
            <a:spLocks noChangeArrowheads="1"/>
          </p:cNvSpPr>
          <p:nvPr/>
        </p:nvSpPr>
        <p:spPr bwMode="auto">
          <a:xfrm>
            <a:off x="7391400" y="5329877"/>
            <a:ext cx="914400" cy="914400"/>
          </a:xfrm>
          <a:prstGeom prst="smileyFace">
            <a:avLst>
              <a:gd name="adj" fmla="val 4653"/>
            </a:avLst>
          </a:prstGeom>
          <a:solidFill>
            <a:schemeClr val="accent1"/>
          </a:solidFill>
          <a:ln w="9525">
            <a:solidFill>
              <a:schemeClr val="tx1"/>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3" name="AutoShape 5" descr="Dark blue 'smiley' face"/>
          <p:cNvSpPr>
            <a:spLocks noChangeArrowheads="1"/>
          </p:cNvSpPr>
          <p:nvPr/>
        </p:nvSpPr>
        <p:spPr bwMode="auto">
          <a:xfrm>
            <a:off x="2895600" y="5301208"/>
            <a:ext cx="914400" cy="914400"/>
          </a:xfrm>
          <a:prstGeom prst="smileyFace">
            <a:avLst>
              <a:gd name="adj" fmla="val 4653"/>
            </a:avLst>
          </a:prstGeom>
          <a:solidFill>
            <a:srgbClr val="1822CD"/>
          </a:solidFill>
          <a:ln w="9525">
            <a:solidFill>
              <a:schemeClr val="tx1"/>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4" name="AutoShape 6" descr="Yellow 'smiley' face"/>
          <p:cNvSpPr>
            <a:spLocks noChangeArrowheads="1"/>
          </p:cNvSpPr>
          <p:nvPr/>
        </p:nvSpPr>
        <p:spPr bwMode="auto">
          <a:xfrm>
            <a:off x="4114800" y="5311016"/>
            <a:ext cx="914400" cy="914400"/>
          </a:xfrm>
          <a:prstGeom prst="smileyFace">
            <a:avLst>
              <a:gd name="adj" fmla="val 4653"/>
            </a:avLst>
          </a:prstGeom>
          <a:solidFill>
            <a:srgbClr val="FFCC18"/>
          </a:solidFill>
          <a:ln w="9525">
            <a:solidFill>
              <a:srgbClr val="EF1F1D"/>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5" name="AutoShape 7" descr="Black 'smiley' face"/>
          <p:cNvSpPr>
            <a:spLocks noChangeArrowheads="1"/>
          </p:cNvSpPr>
          <p:nvPr/>
        </p:nvSpPr>
        <p:spPr bwMode="auto">
          <a:xfrm>
            <a:off x="5257800" y="5320824"/>
            <a:ext cx="914400" cy="914400"/>
          </a:xfrm>
          <a:prstGeom prst="smileyFace">
            <a:avLst>
              <a:gd name="adj" fmla="val 4653"/>
            </a:avLst>
          </a:prstGeom>
          <a:solidFill>
            <a:schemeClr val="tx1"/>
          </a:solidFill>
          <a:ln w="9525">
            <a:solidFill>
              <a:schemeClr val="bg1"/>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6" name="AutoShape 8" descr="White 'smiley' face"/>
          <p:cNvSpPr>
            <a:spLocks noChangeArrowheads="1"/>
          </p:cNvSpPr>
          <p:nvPr/>
        </p:nvSpPr>
        <p:spPr bwMode="auto">
          <a:xfrm>
            <a:off x="6324600" y="5320824"/>
            <a:ext cx="914400" cy="914400"/>
          </a:xfrm>
          <a:prstGeom prst="smileyFace">
            <a:avLst>
              <a:gd name="adj" fmla="val 4653"/>
            </a:avLst>
          </a:prstGeom>
          <a:solidFill>
            <a:schemeClr val="bg1"/>
          </a:solidFill>
          <a:ln w="9525">
            <a:solidFill>
              <a:srgbClr val="1822CD"/>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7" name="AutoShape 9" descr="Red 'smiley' face"/>
          <p:cNvSpPr>
            <a:spLocks noChangeArrowheads="1"/>
          </p:cNvSpPr>
          <p:nvPr/>
        </p:nvSpPr>
        <p:spPr bwMode="auto">
          <a:xfrm>
            <a:off x="609600" y="5301208"/>
            <a:ext cx="914400" cy="914400"/>
          </a:xfrm>
          <a:prstGeom prst="smileyFace">
            <a:avLst>
              <a:gd name="adj" fmla="val 4653"/>
            </a:avLst>
          </a:prstGeom>
          <a:solidFill>
            <a:srgbClr val="EF1F1D"/>
          </a:solidFill>
          <a:ln w="9525">
            <a:solidFill>
              <a:schemeClr val="tx1"/>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60428" name="AutoShape 10" descr="Purple 'smiley' face"/>
          <p:cNvSpPr>
            <a:spLocks noChangeArrowheads="1"/>
          </p:cNvSpPr>
          <p:nvPr/>
        </p:nvSpPr>
        <p:spPr bwMode="auto">
          <a:xfrm>
            <a:off x="1752600" y="5301208"/>
            <a:ext cx="914400" cy="914400"/>
          </a:xfrm>
          <a:prstGeom prst="smileyFace">
            <a:avLst>
              <a:gd name="adj" fmla="val 4653"/>
            </a:avLst>
          </a:prstGeom>
          <a:solidFill>
            <a:srgbClr val="BB56C3"/>
          </a:solidFill>
          <a:ln w="9525">
            <a:solidFill>
              <a:schemeClr val="tx1"/>
            </a:solidFill>
            <a:round/>
            <a:headEnd/>
            <a:tailEnd/>
          </a:ln>
        </p:spPr>
        <p:txBody>
          <a:bodyPr wrap="none" anchor="ctr"/>
          <a:lstStyle/>
          <a:p>
            <a:pPr eaLnBrk="0" hangingPunct="0"/>
            <a:endParaRPr lang="en-US" sz="2400" baseline="-25000" dirty="0">
              <a:latin typeface="Liberation Sans" panose="020B0604020202020204" pitchFamily="34" charset="0"/>
              <a:ea typeface="Liberation Sans" panose="020B0604020202020204" pitchFamily="34" charset="0"/>
              <a:cs typeface="Liberation Sans" panose="020B0604020202020204" pitchFamily="34" charset="0"/>
            </a:endParaRPr>
          </a:p>
        </p:txBody>
      </p:sp>
      <p:sp>
        <p:nvSpPr>
          <p:cNvPr id="2" name="Footer Placeholder 1">
            <a:extLst>
              <a:ext uri="{FF2B5EF4-FFF2-40B4-BE49-F238E27FC236}">
                <a16:creationId xmlns:a16="http://schemas.microsoft.com/office/drawing/2014/main" id="{AD6AC4C3-6305-B24D-AF45-47346736C949}"/>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20707491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8" name="Rectangle 2"/>
          <p:cNvSpPr>
            <a:spLocks noGrp="1" noChangeArrowheads="1"/>
          </p:cNvSpPr>
          <p:nvPr>
            <p:ph type="title" idx="4294967295"/>
          </p:nvPr>
        </p:nvSpPr>
        <p:spPr>
          <a:xfrm>
            <a:off x="685800" y="457200"/>
            <a:ext cx="7772400" cy="1143000"/>
          </a:xfrm>
        </p:spPr>
        <p:txBody>
          <a:bodyPr/>
          <a:lstStyle/>
          <a:p>
            <a:r>
              <a:rPr lang="en-US" noProof="0" dirty="0">
                <a:latin typeface="+mj-lt"/>
              </a:rPr>
              <a:t>The reason is…</a:t>
            </a:r>
          </a:p>
        </p:txBody>
      </p:sp>
      <p:sp>
        <p:nvSpPr>
          <p:cNvPr id="62469" name="Rectangle 3"/>
          <p:cNvSpPr>
            <a:spLocks noGrp="1" noChangeArrowheads="1"/>
          </p:cNvSpPr>
          <p:nvPr>
            <p:ph type="body" idx="4294967295"/>
          </p:nvPr>
        </p:nvSpPr>
        <p:spPr>
          <a:xfrm>
            <a:off x="685800" y="1600200"/>
            <a:ext cx="7772400" cy="4114800"/>
          </a:xfrm>
        </p:spPr>
        <p:txBody>
          <a:bodyPr>
            <a:normAutofit fontScale="92500"/>
          </a:bodyPr>
          <a:lstStyle/>
          <a:p>
            <a:pPr eaLnBrk="1" hangingPunct="1">
              <a:lnSpc>
                <a:spcPct val="90000"/>
              </a:lnSpc>
              <a:spcBef>
                <a:spcPts val="1200"/>
              </a:spcBef>
            </a:pPr>
            <a:r>
              <a:rPr lang="en-US" sz="2800" noProof="0" dirty="0">
                <a:latin typeface="+mn-lt"/>
              </a:rPr>
              <a:t>People can scan lists of bullets, tabs, and menu items for the one they want</a:t>
            </a:r>
          </a:p>
          <a:p>
            <a:pPr eaLnBrk="1" hangingPunct="1">
              <a:lnSpc>
                <a:spcPct val="90000"/>
              </a:lnSpc>
              <a:spcBef>
                <a:spcPts val="1200"/>
              </a:spcBef>
            </a:pPr>
            <a:r>
              <a:rPr lang="en-US" sz="2800" noProof="0" dirty="0">
                <a:latin typeface="+mn-lt"/>
              </a:rPr>
              <a:t>They don</a:t>
            </a:r>
            <a:r>
              <a:rPr lang="en-US" altLang="ja-JP" sz="2800" noProof="0" dirty="0">
                <a:latin typeface="+mn-lt"/>
              </a:rPr>
              <a:t>’</a:t>
            </a:r>
            <a:r>
              <a:rPr lang="en-US" sz="2800" noProof="0" dirty="0">
                <a:latin typeface="+mn-lt"/>
              </a:rPr>
              <a:t>t have to recall them from memory, having only briefly heard or seen them</a:t>
            </a:r>
          </a:p>
          <a:p>
            <a:pPr eaLnBrk="1" hangingPunct="1">
              <a:lnSpc>
                <a:spcPct val="90000"/>
              </a:lnSpc>
              <a:spcBef>
                <a:spcPts val="1200"/>
              </a:spcBef>
            </a:pPr>
            <a:r>
              <a:rPr lang="en-US" sz="2800" noProof="0" dirty="0">
                <a:latin typeface="+mn-lt"/>
              </a:rPr>
              <a:t>So you can have more than nine at the interface </a:t>
            </a:r>
          </a:p>
          <a:p>
            <a:pPr lvl="1">
              <a:lnSpc>
                <a:spcPct val="90000"/>
              </a:lnSpc>
              <a:buFont typeface="Wingdings" pitchFamily="2" charset="2"/>
              <a:buChar char="§"/>
            </a:pPr>
            <a:r>
              <a:rPr lang="en-US" sz="2400" dirty="0">
                <a:latin typeface="+mn-lt"/>
              </a:rPr>
              <a:t>F</a:t>
            </a:r>
            <a:r>
              <a:rPr lang="en-US" sz="2400" noProof="0" dirty="0">
                <a:latin typeface="+mn-lt"/>
              </a:rPr>
              <a:t>or instance, history lists of websites visited</a:t>
            </a:r>
          </a:p>
          <a:p>
            <a:pPr eaLnBrk="1" hangingPunct="1">
              <a:lnSpc>
                <a:spcPct val="90000"/>
              </a:lnSpc>
              <a:spcBef>
                <a:spcPts val="1200"/>
              </a:spcBef>
            </a:pPr>
            <a:r>
              <a:rPr lang="en-US" sz="3000" noProof="0" dirty="0">
                <a:latin typeface="+mn-lt"/>
              </a:rPr>
              <a:t>Sometimes a small number of items is good</a:t>
            </a:r>
          </a:p>
          <a:p>
            <a:pPr lvl="1">
              <a:buFont typeface="Wingdings" pitchFamily="2" charset="2"/>
              <a:buChar char="§"/>
            </a:pPr>
            <a:r>
              <a:rPr lang="en-US" sz="2400" dirty="0">
                <a:latin typeface="+mn-lt"/>
              </a:rPr>
              <a:t>For example, smart watch displays</a:t>
            </a:r>
          </a:p>
          <a:p>
            <a:pPr eaLnBrk="1" hangingPunct="1">
              <a:lnSpc>
                <a:spcPct val="90000"/>
              </a:lnSpc>
              <a:spcBef>
                <a:spcPts val="1200"/>
              </a:spcBef>
            </a:pPr>
            <a:r>
              <a:rPr lang="en-US" sz="3000" noProof="0" dirty="0">
                <a:latin typeface="+mn-lt"/>
              </a:rPr>
              <a:t>Depends on task and available screen estate</a:t>
            </a:r>
          </a:p>
        </p:txBody>
      </p:sp>
      <p:sp>
        <p:nvSpPr>
          <p:cNvPr id="2" name="Footer Placeholder 1">
            <a:extLst>
              <a:ext uri="{FF2B5EF4-FFF2-40B4-BE49-F238E27FC236}">
                <a16:creationId xmlns:a16="http://schemas.microsoft.com/office/drawing/2014/main" id="{922324D7-B5DB-C94E-AF00-6D59801AFB53}"/>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5651506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6" name="Rectangle 2"/>
          <p:cNvSpPr>
            <a:spLocks noGrp="1" noChangeArrowheads="1"/>
          </p:cNvSpPr>
          <p:nvPr>
            <p:ph type="title" idx="4294967295"/>
          </p:nvPr>
        </p:nvSpPr>
        <p:spPr/>
        <p:txBody>
          <a:bodyPr/>
          <a:lstStyle/>
          <a:p>
            <a:pPr eaLnBrk="1" hangingPunct="1"/>
            <a:r>
              <a:rPr lang="en-US" sz="3600" noProof="0" dirty="0">
                <a:latin typeface="+mj-lt"/>
              </a:rPr>
              <a:t>Personal Information management</a:t>
            </a:r>
          </a:p>
        </p:txBody>
      </p:sp>
      <p:sp>
        <p:nvSpPr>
          <p:cNvPr id="64517" name="Rectangle 3"/>
          <p:cNvSpPr>
            <a:spLocks noGrp="1" noChangeArrowheads="1"/>
          </p:cNvSpPr>
          <p:nvPr>
            <p:ph type="body" idx="4294967295"/>
          </p:nvPr>
        </p:nvSpPr>
        <p:spPr/>
        <p:txBody>
          <a:bodyPr>
            <a:normAutofit fontScale="92500"/>
          </a:bodyPr>
          <a:lstStyle/>
          <a:p>
            <a:pPr marL="0" indent="0" eaLnBrk="1" hangingPunct="1">
              <a:lnSpc>
                <a:spcPct val="90000"/>
              </a:lnSpc>
              <a:buNone/>
            </a:pPr>
            <a:r>
              <a:rPr lang="en-US" sz="2800" noProof="0" dirty="0">
                <a:latin typeface="+mn-lt"/>
              </a:rPr>
              <a:t>Is a growing problem for many users:</a:t>
            </a:r>
            <a:endParaRPr lang="en-US" sz="2400" noProof="0" dirty="0">
              <a:latin typeface="+mn-lt"/>
            </a:endParaRPr>
          </a:p>
          <a:p>
            <a:pPr>
              <a:lnSpc>
                <a:spcPct val="90000"/>
              </a:lnSpc>
            </a:pPr>
            <a:r>
              <a:rPr lang="en-US" sz="2800" noProof="0" dirty="0">
                <a:latin typeface="+mn-lt"/>
              </a:rPr>
              <a:t>They accumulate a vast numbers of documents, images, music files, video clips, emails, attachments, bookmarks, and so forth</a:t>
            </a:r>
          </a:p>
          <a:p>
            <a:pPr>
              <a:lnSpc>
                <a:spcPct val="90000"/>
              </a:lnSpc>
            </a:pPr>
            <a:r>
              <a:rPr lang="en-US" sz="2800" noProof="0" dirty="0">
                <a:latin typeface="+mn-lt"/>
              </a:rPr>
              <a:t>Where and how to save them all; then remembering what they were called and where to find them again</a:t>
            </a:r>
          </a:p>
          <a:p>
            <a:pPr>
              <a:lnSpc>
                <a:spcPct val="90000"/>
              </a:lnSpc>
            </a:pPr>
            <a:r>
              <a:rPr lang="en-US" sz="2800" noProof="0" dirty="0">
                <a:latin typeface="+mn-lt"/>
              </a:rPr>
              <a:t>Naming most common means of encoding them </a:t>
            </a:r>
          </a:p>
          <a:p>
            <a:pPr>
              <a:lnSpc>
                <a:spcPct val="90000"/>
              </a:lnSpc>
            </a:pPr>
            <a:r>
              <a:rPr lang="en-US" sz="2800" noProof="0" dirty="0">
                <a:latin typeface="+mn-lt"/>
              </a:rPr>
              <a:t>But can be difficult to remember, especially when you have 10,000s</a:t>
            </a:r>
          </a:p>
          <a:p>
            <a:pPr>
              <a:lnSpc>
                <a:spcPct val="90000"/>
              </a:lnSpc>
            </a:pPr>
            <a:r>
              <a:rPr lang="en-US" sz="2800" noProof="0" dirty="0">
                <a:latin typeface="+mn-lt"/>
              </a:rPr>
              <a:t>How might such a process be facilitated taking into account people</a:t>
            </a:r>
            <a:r>
              <a:rPr lang="en-US" altLang="ja-JP" sz="2800" noProof="0" dirty="0">
                <a:latin typeface="+mn-lt"/>
                <a:ea typeface="ＭＳ Ｐゴシック" charset="0"/>
              </a:rPr>
              <a:t>’</a:t>
            </a:r>
            <a:r>
              <a:rPr lang="en-US" sz="2800" noProof="0" dirty="0">
                <a:latin typeface="+mn-lt"/>
              </a:rPr>
              <a:t>s memory abilities? </a:t>
            </a:r>
          </a:p>
          <a:p>
            <a:pPr eaLnBrk="1" hangingPunct="1">
              <a:lnSpc>
                <a:spcPct val="90000"/>
              </a:lnSpc>
            </a:pPr>
            <a:endParaRPr lang="en-US" sz="600" noProof="0" dirty="0">
              <a:latin typeface="+mn-lt"/>
            </a:endParaRPr>
          </a:p>
        </p:txBody>
      </p:sp>
      <p:sp>
        <p:nvSpPr>
          <p:cNvPr id="2" name="Footer Placeholder 1">
            <a:extLst>
              <a:ext uri="{FF2B5EF4-FFF2-40B4-BE49-F238E27FC236}">
                <a16:creationId xmlns:a16="http://schemas.microsoft.com/office/drawing/2014/main" id="{B0D185F1-80A1-DA4C-A3D8-AF86A39E2A5D}"/>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4621755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4" name="Rectangle 2"/>
          <p:cNvSpPr>
            <a:spLocks noGrp="1" noChangeArrowheads="1"/>
          </p:cNvSpPr>
          <p:nvPr>
            <p:ph type="title" idx="4294967295"/>
          </p:nvPr>
        </p:nvSpPr>
        <p:spPr>
          <a:xfrm>
            <a:off x="107504" y="365125"/>
            <a:ext cx="8928992" cy="831627"/>
          </a:xfrm>
        </p:spPr>
        <p:txBody>
          <a:bodyPr>
            <a:normAutofit/>
          </a:bodyPr>
          <a:lstStyle/>
          <a:p>
            <a:pPr eaLnBrk="1" hangingPunct="1"/>
            <a:r>
              <a:rPr lang="en-US" noProof="0" dirty="0">
                <a:latin typeface="+mj-lt"/>
              </a:rPr>
              <a:t>Personal Information management</a:t>
            </a:r>
          </a:p>
        </p:txBody>
      </p:sp>
      <p:sp>
        <p:nvSpPr>
          <p:cNvPr id="66565" name="Rectangle 3"/>
          <p:cNvSpPr>
            <a:spLocks noGrp="1" noChangeArrowheads="1"/>
          </p:cNvSpPr>
          <p:nvPr>
            <p:ph type="body" idx="4294967295"/>
          </p:nvPr>
        </p:nvSpPr>
        <p:spPr>
          <a:xfrm>
            <a:off x="685800" y="1268760"/>
            <a:ext cx="7772400" cy="4968552"/>
          </a:xfrm>
        </p:spPr>
        <p:txBody>
          <a:bodyPr>
            <a:normAutofit fontScale="92500" lnSpcReduction="20000"/>
          </a:bodyPr>
          <a:lstStyle/>
          <a:p>
            <a:pPr>
              <a:lnSpc>
                <a:spcPct val="90000"/>
              </a:lnSpc>
            </a:pPr>
            <a:r>
              <a:rPr lang="en-US" sz="2600" noProof="0" dirty="0">
                <a:latin typeface="+mn-lt"/>
              </a:rPr>
              <a:t>Bergman and Whittaker, three interdependent processes model (2016) to help people manage their stuff:</a:t>
            </a:r>
          </a:p>
          <a:p>
            <a:pPr marL="971550" lvl="1" indent="-514350">
              <a:lnSpc>
                <a:spcPct val="90000"/>
              </a:lnSpc>
              <a:spcBef>
                <a:spcPts val="1200"/>
              </a:spcBef>
              <a:buFont typeface="+mj-lt"/>
              <a:buAutoNum type="romanUcPeriod"/>
            </a:pPr>
            <a:r>
              <a:rPr lang="en-US" sz="2200" noProof="0" dirty="0">
                <a:latin typeface="+mn-lt"/>
              </a:rPr>
              <a:t>How to decide what stuff to keep</a:t>
            </a:r>
          </a:p>
          <a:p>
            <a:pPr marL="971550" lvl="1" indent="-514350">
              <a:lnSpc>
                <a:spcPct val="90000"/>
              </a:lnSpc>
              <a:buFont typeface="+mj-lt"/>
              <a:buAutoNum type="romanUcPeriod"/>
            </a:pPr>
            <a:r>
              <a:rPr lang="en-US" sz="2200" noProof="0" dirty="0">
                <a:latin typeface="+mn-lt"/>
              </a:rPr>
              <a:t>How to organize it when storing</a:t>
            </a:r>
          </a:p>
          <a:p>
            <a:pPr marL="971550" lvl="1" indent="-514350">
              <a:lnSpc>
                <a:spcPct val="90000"/>
              </a:lnSpc>
              <a:buFont typeface="+mj-lt"/>
              <a:buAutoNum type="romanUcPeriod"/>
            </a:pPr>
            <a:r>
              <a:rPr lang="en-US" sz="2200" noProof="0" dirty="0">
                <a:latin typeface="+mn-lt"/>
              </a:rPr>
              <a:t>Which strategies to use to retrieve it later</a:t>
            </a:r>
          </a:p>
          <a:p>
            <a:pPr marL="514350" indent="-457200">
              <a:lnSpc>
                <a:spcPct val="90000"/>
              </a:lnSpc>
              <a:spcBef>
                <a:spcPts val="1800"/>
              </a:spcBef>
            </a:pPr>
            <a:r>
              <a:rPr lang="en-US" sz="2800" noProof="0" dirty="0">
                <a:latin typeface="+mn-lt"/>
              </a:rPr>
              <a:t>Most common approach is to use folders and naming</a:t>
            </a:r>
          </a:p>
          <a:p>
            <a:pPr marL="514350" indent="-457200">
              <a:lnSpc>
                <a:spcPct val="90000"/>
              </a:lnSpc>
              <a:spcBef>
                <a:spcPts val="1800"/>
              </a:spcBef>
            </a:pPr>
            <a:r>
              <a:rPr lang="en-US" sz="2800" noProof="0" dirty="0">
                <a:latin typeface="+mn-lt"/>
              </a:rPr>
              <a:t>Strong preference for scanning across and within folders when looking for something</a:t>
            </a:r>
          </a:p>
          <a:p>
            <a:pPr marL="514350" indent="-457200">
              <a:lnSpc>
                <a:spcPct val="90000"/>
              </a:lnSpc>
              <a:spcBef>
                <a:spcPts val="1800"/>
              </a:spcBef>
            </a:pPr>
            <a:r>
              <a:rPr lang="en-US" sz="2800" noProof="0" dirty="0">
                <a:latin typeface="+mn-lt"/>
              </a:rPr>
              <a:t>Search engines only helpful if you know the name of the file</a:t>
            </a:r>
          </a:p>
          <a:p>
            <a:pPr marL="514350" indent="-457200">
              <a:lnSpc>
                <a:spcPct val="90000"/>
              </a:lnSpc>
              <a:spcBef>
                <a:spcPts val="1800"/>
              </a:spcBef>
            </a:pPr>
            <a:r>
              <a:rPr lang="en-US" sz="2800" noProof="0" dirty="0">
                <a:latin typeface="+mn-lt"/>
              </a:rPr>
              <a:t>Smart search engines help with listing relevant files for partial name or when type in first letter</a:t>
            </a:r>
          </a:p>
          <a:p>
            <a:pPr marL="57150" indent="0">
              <a:lnSpc>
                <a:spcPct val="90000"/>
              </a:lnSpc>
              <a:buNone/>
            </a:pPr>
            <a:endParaRPr lang="en-US" noProof="0" dirty="0">
              <a:latin typeface="+mn-lt"/>
            </a:endParaRPr>
          </a:p>
        </p:txBody>
      </p:sp>
      <p:sp>
        <p:nvSpPr>
          <p:cNvPr id="2" name="Footer Placeholder 1">
            <a:extLst>
              <a:ext uri="{FF2B5EF4-FFF2-40B4-BE49-F238E27FC236}">
                <a16:creationId xmlns:a16="http://schemas.microsoft.com/office/drawing/2014/main" id="{539B5906-05F0-244C-8BC9-744F352539D2}"/>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8435131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3" name="Rectangle 2"/>
          <p:cNvSpPr>
            <a:spLocks noGrp="1" noChangeArrowheads="1"/>
          </p:cNvSpPr>
          <p:nvPr>
            <p:ph type="title" idx="4294967295"/>
          </p:nvPr>
        </p:nvSpPr>
        <p:spPr/>
        <p:txBody>
          <a:bodyPr>
            <a:normAutofit/>
          </a:bodyPr>
          <a:lstStyle/>
          <a:p>
            <a:pPr eaLnBrk="1" hangingPunct="1"/>
            <a:r>
              <a:rPr lang="en-US" noProof="0" dirty="0">
                <a:latin typeface="+mj-lt"/>
              </a:rPr>
              <a:t>Apple</a:t>
            </a:r>
            <a:r>
              <a:rPr lang="en-US" altLang="ja-JP" noProof="0" dirty="0">
                <a:latin typeface="+mj-lt"/>
              </a:rPr>
              <a:t>’</a:t>
            </a:r>
            <a:r>
              <a:rPr lang="en-US" noProof="0" dirty="0">
                <a:latin typeface="+mj-lt"/>
              </a:rPr>
              <a:t>s Spotlight search tool</a:t>
            </a:r>
          </a:p>
        </p:txBody>
      </p:sp>
      <p:pic>
        <p:nvPicPr>
          <p:cNvPr id="4" name="Picture 3" descr="Screenshot of Apple's Spotlight search tool."/>
          <p:cNvPicPr>
            <a:picLocks noChangeAspect="1"/>
          </p:cNvPicPr>
          <p:nvPr/>
        </p:nvPicPr>
        <p:blipFill>
          <a:blip r:embed="rId3"/>
          <a:stretch>
            <a:fillRect/>
          </a:stretch>
        </p:blipFill>
        <p:spPr>
          <a:xfrm>
            <a:off x="3708400" y="1507296"/>
            <a:ext cx="1799704" cy="4552192"/>
          </a:xfrm>
          <a:prstGeom prst="rect">
            <a:avLst/>
          </a:prstGeom>
        </p:spPr>
      </p:pic>
      <p:sp>
        <p:nvSpPr>
          <p:cNvPr id="2" name="Footer Placeholder 1">
            <a:extLst>
              <a:ext uri="{FF2B5EF4-FFF2-40B4-BE49-F238E27FC236}">
                <a16:creationId xmlns:a16="http://schemas.microsoft.com/office/drawing/2014/main" id="{A768ECA8-6EA2-C047-86C1-D4B1197C64AE}"/>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9392268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Memory load</a:t>
            </a:r>
          </a:p>
        </p:txBody>
      </p:sp>
      <p:sp>
        <p:nvSpPr>
          <p:cNvPr id="3" name="Content Placeholder 2"/>
          <p:cNvSpPr>
            <a:spLocks noGrp="1"/>
          </p:cNvSpPr>
          <p:nvPr>
            <p:ph idx="1"/>
          </p:nvPr>
        </p:nvSpPr>
        <p:spPr/>
        <p:txBody>
          <a:bodyPr>
            <a:normAutofit fontScale="77500" lnSpcReduction="20000"/>
          </a:bodyPr>
          <a:lstStyle/>
          <a:p>
            <a:r>
              <a:rPr lang="en-US" noProof="0" dirty="0"/>
              <a:t>Online/mobile and phone banking now require users to provide multiple pieces of information to access their account	</a:t>
            </a:r>
          </a:p>
          <a:p>
            <a:pPr lvl="1">
              <a:buFont typeface="Wingdings" pitchFamily="2" charset="2"/>
              <a:buChar char="§"/>
            </a:pPr>
            <a:r>
              <a:rPr lang="en-US" noProof="0" dirty="0"/>
              <a:t>For instance, ZIP code, birthplace, a memorable date, first school attended</a:t>
            </a:r>
          </a:p>
          <a:p>
            <a:pPr lvl="1">
              <a:buFont typeface="Wingdings" pitchFamily="2" charset="2"/>
              <a:buChar char="§"/>
            </a:pPr>
            <a:r>
              <a:rPr lang="en-US" noProof="0" dirty="0"/>
              <a:t>Known as multifactor authentication (MFA)</a:t>
            </a:r>
          </a:p>
          <a:p>
            <a:pPr>
              <a:spcBef>
                <a:spcPts val="1200"/>
              </a:spcBef>
            </a:pPr>
            <a:r>
              <a:rPr lang="en-US" noProof="0" dirty="0"/>
              <a:t>Why?</a:t>
            </a:r>
          </a:p>
          <a:p>
            <a:pPr lvl="1">
              <a:buFont typeface="Wingdings" pitchFamily="2" charset="2"/>
              <a:buChar char="§"/>
            </a:pPr>
            <a:r>
              <a:rPr lang="en-US" dirty="0"/>
              <a:t>Increased security concerns</a:t>
            </a:r>
          </a:p>
          <a:p>
            <a:pPr>
              <a:spcBef>
                <a:spcPts val="1200"/>
              </a:spcBef>
            </a:pPr>
            <a:r>
              <a:rPr lang="en-US" noProof="0" dirty="0"/>
              <a:t>Password managers, such as LastPass, have been developed that require only one master password</a:t>
            </a:r>
          </a:p>
          <a:p>
            <a:pPr lvl="1">
              <a:buFont typeface="Wingdings" pitchFamily="2" charset="2"/>
              <a:buChar char="§"/>
            </a:pPr>
            <a:r>
              <a:rPr lang="en-US" dirty="0"/>
              <a:t>Reduces stress and memory load on users</a:t>
            </a:r>
          </a:p>
          <a:p>
            <a:r>
              <a:rPr lang="en-US" noProof="0" dirty="0"/>
              <a:t>Passwords could become extinct with the widespread use of biometrics and computer vision algorithms</a:t>
            </a:r>
          </a:p>
          <a:p>
            <a:pPr lvl="1"/>
            <a:endParaRPr lang="en-US" noProof="0" dirty="0"/>
          </a:p>
        </p:txBody>
      </p:sp>
      <p:sp>
        <p:nvSpPr>
          <p:cNvPr id="4" name="Footer Placeholder 3">
            <a:extLst>
              <a:ext uri="{FF2B5EF4-FFF2-40B4-BE49-F238E27FC236}">
                <a16:creationId xmlns:a16="http://schemas.microsoft.com/office/drawing/2014/main" id="{684ED104-267C-1F42-87BD-4C48F457ED4E}"/>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3956976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noProof="0" dirty="0">
                <a:latin typeface="+mj-lt"/>
              </a:rPr>
              <a:t>Digital Forgetting</a:t>
            </a:r>
          </a:p>
        </p:txBody>
      </p:sp>
      <p:sp>
        <p:nvSpPr>
          <p:cNvPr id="6" name="Content Placeholder 5"/>
          <p:cNvSpPr>
            <a:spLocks noGrp="1"/>
          </p:cNvSpPr>
          <p:nvPr>
            <p:ph idx="1"/>
          </p:nvPr>
        </p:nvSpPr>
        <p:spPr/>
        <p:txBody>
          <a:bodyPr>
            <a:normAutofit fontScale="92500" lnSpcReduction="20000"/>
          </a:bodyPr>
          <a:lstStyle/>
          <a:p>
            <a:r>
              <a:rPr lang="en-US" noProof="0" dirty="0">
                <a:latin typeface="+mj-lt"/>
              </a:rPr>
              <a:t>When might you wish to forget something that is online? </a:t>
            </a:r>
          </a:p>
          <a:p>
            <a:endParaRPr lang="en-US" sz="900" noProof="0" dirty="0">
              <a:latin typeface="+mj-lt"/>
            </a:endParaRPr>
          </a:p>
          <a:p>
            <a:pPr lvl="1">
              <a:buFont typeface="Wingdings" pitchFamily="2" charset="2"/>
              <a:buChar char="§"/>
            </a:pPr>
            <a:r>
              <a:rPr lang="en-US" noProof="0" dirty="0">
                <a:latin typeface="+mj-lt"/>
              </a:rPr>
              <a:t>When you break up with a partner</a:t>
            </a:r>
          </a:p>
          <a:p>
            <a:pPr lvl="1">
              <a:buFont typeface="Wingdings" pitchFamily="2" charset="2"/>
              <a:buChar char="§"/>
            </a:pPr>
            <a:r>
              <a:rPr lang="en-US" noProof="0" dirty="0">
                <a:latin typeface="+mj-lt"/>
              </a:rPr>
              <a:t>Emotionally painful to be reminded of them through shared photos, social media, and so on.</a:t>
            </a:r>
          </a:p>
          <a:p>
            <a:pPr lvl="1"/>
            <a:endParaRPr lang="en-US" sz="1400" noProof="0" dirty="0">
              <a:latin typeface="+mj-lt"/>
            </a:endParaRPr>
          </a:p>
          <a:p>
            <a:r>
              <a:rPr lang="en-US" noProof="0" dirty="0">
                <a:latin typeface="+mj-lt"/>
              </a:rPr>
              <a:t>Sas and Whittaker (2013) suggest ways of harvesting and deleting digital content </a:t>
            </a:r>
          </a:p>
          <a:p>
            <a:endParaRPr lang="en-US" sz="900" noProof="0" dirty="0">
              <a:latin typeface="+mj-lt"/>
            </a:endParaRPr>
          </a:p>
          <a:p>
            <a:pPr lvl="1">
              <a:buFont typeface="Wingdings" pitchFamily="2" charset="2"/>
              <a:buChar char="§"/>
            </a:pPr>
            <a:r>
              <a:rPr lang="en-US" dirty="0">
                <a:latin typeface="+mj-lt"/>
              </a:rPr>
              <a:t>For example, making photos of ex into an abstract collage</a:t>
            </a:r>
          </a:p>
          <a:p>
            <a:pPr lvl="1">
              <a:buFont typeface="Wingdings" pitchFamily="2" charset="2"/>
              <a:buChar char="§"/>
            </a:pPr>
            <a:r>
              <a:rPr lang="en-US" dirty="0">
                <a:latin typeface="+mj-lt"/>
              </a:rPr>
              <a:t>Helps with closure</a:t>
            </a:r>
          </a:p>
        </p:txBody>
      </p:sp>
      <p:sp>
        <p:nvSpPr>
          <p:cNvPr id="2" name="Footer Placeholder 1">
            <a:extLst>
              <a:ext uri="{FF2B5EF4-FFF2-40B4-BE49-F238E27FC236}">
                <a16:creationId xmlns:a16="http://schemas.microsoft.com/office/drawing/2014/main" id="{22FC2F08-61E3-C046-94A3-94D45C441AC6}"/>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4028580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60" name="Title 1"/>
          <p:cNvSpPr>
            <a:spLocks noGrp="1"/>
          </p:cNvSpPr>
          <p:nvPr>
            <p:ph type="title" idx="4294967295"/>
          </p:nvPr>
        </p:nvSpPr>
        <p:spPr/>
        <p:txBody>
          <a:bodyPr/>
          <a:lstStyle/>
          <a:p>
            <a:pPr eaLnBrk="1" hangingPunct="1"/>
            <a:r>
              <a:rPr lang="en-US" noProof="0" dirty="0">
                <a:latin typeface="+mj-lt"/>
              </a:rPr>
              <a:t>Memory aids</a:t>
            </a:r>
          </a:p>
        </p:txBody>
      </p:sp>
      <p:sp>
        <p:nvSpPr>
          <p:cNvPr id="70661" name="Content Placeholder 2"/>
          <p:cNvSpPr>
            <a:spLocks noGrp="1"/>
          </p:cNvSpPr>
          <p:nvPr>
            <p:ph idx="4294967295"/>
          </p:nvPr>
        </p:nvSpPr>
        <p:spPr/>
        <p:txBody>
          <a:bodyPr>
            <a:normAutofit/>
          </a:bodyPr>
          <a:lstStyle/>
          <a:p>
            <a:pPr eaLnBrk="1" hangingPunct="1"/>
            <a:r>
              <a:rPr lang="en-US" sz="2800" noProof="0" dirty="0">
                <a:latin typeface="+mj-lt"/>
              </a:rPr>
              <a:t>SenseCam, developed by Microsoft Research Labs (now Autographer)</a:t>
            </a:r>
            <a:endParaRPr lang="en-US" sz="1500" noProof="0" dirty="0">
              <a:latin typeface="+mj-lt"/>
            </a:endParaRPr>
          </a:p>
          <a:p>
            <a:pPr lvl="1">
              <a:buFont typeface="Wingdings" pitchFamily="2" charset="2"/>
              <a:buChar char="§"/>
            </a:pPr>
            <a:r>
              <a:rPr lang="en-US" sz="2400" noProof="0" dirty="0">
                <a:latin typeface="+mj-lt"/>
              </a:rPr>
              <a:t>A wearable device that intermittently takes photos without any user intervention while worn </a:t>
            </a:r>
            <a:endParaRPr lang="en-US" sz="1500" noProof="0" dirty="0">
              <a:latin typeface="+mj-lt"/>
            </a:endParaRPr>
          </a:p>
          <a:p>
            <a:pPr lvl="1">
              <a:buFont typeface="Wingdings" pitchFamily="2" charset="2"/>
              <a:buChar char="§"/>
            </a:pPr>
            <a:r>
              <a:rPr lang="en-US" sz="2400" noProof="0" dirty="0">
                <a:latin typeface="+mj-lt"/>
              </a:rPr>
              <a:t>Digital images taken are stored and revisited using special software</a:t>
            </a:r>
          </a:p>
          <a:p>
            <a:pPr lvl="1">
              <a:buFont typeface="Wingdings" pitchFamily="2" charset="2"/>
              <a:buChar char="§"/>
            </a:pPr>
            <a:r>
              <a:rPr lang="en-US" sz="2400" noProof="0" dirty="0">
                <a:latin typeface="+mj-lt"/>
              </a:rPr>
              <a:t>Has been found to improve people</a:t>
            </a:r>
            <a:r>
              <a:rPr lang="en-US" altLang="ja-JP" sz="2400" noProof="0" dirty="0">
                <a:latin typeface="+mj-lt"/>
              </a:rPr>
              <a:t>’</a:t>
            </a:r>
            <a:r>
              <a:rPr lang="en-US" sz="2400" noProof="0" dirty="0">
                <a:latin typeface="+mj-lt"/>
              </a:rPr>
              <a:t>s memory, especially those suffering from dementia</a:t>
            </a:r>
          </a:p>
          <a:p>
            <a:r>
              <a:rPr lang="en-US" sz="3000" noProof="0" dirty="0">
                <a:latin typeface="+mj-lt"/>
              </a:rPr>
              <a:t>Other aids include RemArc, which triggers long-term memory using old BBC materials</a:t>
            </a:r>
          </a:p>
        </p:txBody>
      </p:sp>
      <p:sp>
        <p:nvSpPr>
          <p:cNvPr id="2" name="Footer Placeholder 1">
            <a:extLst>
              <a:ext uri="{FF2B5EF4-FFF2-40B4-BE49-F238E27FC236}">
                <a16:creationId xmlns:a16="http://schemas.microsoft.com/office/drawing/2014/main" id="{8EA25525-B57A-C04E-BB2E-2A40F68CA785}"/>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6213450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6" name="Title 1"/>
          <p:cNvSpPr>
            <a:spLocks noGrp="1"/>
          </p:cNvSpPr>
          <p:nvPr>
            <p:ph type="title" idx="4294967295"/>
          </p:nvPr>
        </p:nvSpPr>
        <p:spPr/>
        <p:txBody>
          <a:bodyPr/>
          <a:lstStyle/>
          <a:p>
            <a:pPr eaLnBrk="1" hangingPunct="1"/>
            <a:r>
              <a:rPr lang="en-US" noProof="0" dirty="0">
                <a:latin typeface="Verdana" charset="0"/>
              </a:rPr>
              <a:t>SenseCam</a:t>
            </a:r>
          </a:p>
        </p:txBody>
      </p:sp>
      <p:pic>
        <p:nvPicPr>
          <p:cNvPr id="5" name="Picture 4" descr="Photo depicts the SenseCam device and a digital image taken with it."/>
          <p:cNvPicPr>
            <a:picLocks noChangeAspect="1"/>
          </p:cNvPicPr>
          <p:nvPr/>
        </p:nvPicPr>
        <p:blipFill>
          <a:blip r:embed="rId3"/>
          <a:stretch>
            <a:fillRect/>
          </a:stretch>
        </p:blipFill>
        <p:spPr>
          <a:xfrm>
            <a:off x="769805" y="1844824"/>
            <a:ext cx="7604389" cy="3612084"/>
          </a:xfrm>
          <a:prstGeom prst="rect">
            <a:avLst/>
          </a:prstGeom>
        </p:spPr>
      </p:pic>
      <p:sp>
        <p:nvSpPr>
          <p:cNvPr id="2" name="Footer Placeholder 1">
            <a:extLst>
              <a:ext uri="{FF2B5EF4-FFF2-40B4-BE49-F238E27FC236}">
                <a16:creationId xmlns:a16="http://schemas.microsoft.com/office/drawing/2014/main" id="{48B646E7-4C45-4049-9146-BDC4CB27C80D}"/>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5268804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2"/>
          <p:cNvSpPr>
            <a:spLocks noGrp="1" noChangeArrowheads="1"/>
          </p:cNvSpPr>
          <p:nvPr>
            <p:ph type="title" idx="4294967295"/>
          </p:nvPr>
        </p:nvSpPr>
        <p:spPr/>
        <p:txBody>
          <a:bodyPr/>
          <a:lstStyle/>
          <a:p>
            <a:pPr eaLnBrk="1" hangingPunct="1"/>
            <a:r>
              <a:rPr lang="en-US" noProof="0" dirty="0">
                <a:latin typeface="+mj-lt"/>
              </a:rPr>
              <a:t>Design implications</a:t>
            </a:r>
          </a:p>
        </p:txBody>
      </p:sp>
      <p:sp>
        <p:nvSpPr>
          <p:cNvPr id="72709" name="Rectangle 3"/>
          <p:cNvSpPr>
            <a:spLocks noGrp="1" noChangeArrowheads="1"/>
          </p:cNvSpPr>
          <p:nvPr>
            <p:ph type="body" idx="4294967295"/>
          </p:nvPr>
        </p:nvSpPr>
        <p:spPr/>
        <p:txBody>
          <a:bodyPr>
            <a:normAutofit lnSpcReduction="10000"/>
          </a:bodyPr>
          <a:lstStyle/>
          <a:p>
            <a:pPr eaLnBrk="1" hangingPunct="1">
              <a:lnSpc>
                <a:spcPct val="90000"/>
              </a:lnSpc>
              <a:spcBef>
                <a:spcPts val="1200"/>
              </a:spcBef>
            </a:pPr>
            <a:r>
              <a:rPr lang="en-US" noProof="0" dirty="0">
                <a:latin typeface="+mj-lt"/>
              </a:rPr>
              <a:t>Reduce cognitive load by avoiding long and complicated procedures for carrying out tasks</a:t>
            </a:r>
            <a:endParaRPr lang="en-US" sz="1400" noProof="0" dirty="0">
              <a:latin typeface="+mj-lt"/>
            </a:endParaRPr>
          </a:p>
          <a:p>
            <a:pPr eaLnBrk="1" hangingPunct="1">
              <a:lnSpc>
                <a:spcPct val="90000"/>
              </a:lnSpc>
              <a:spcBef>
                <a:spcPts val="1200"/>
              </a:spcBef>
            </a:pPr>
            <a:r>
              <a:rPr lang="en-US" noProof="0" dirty="0">
                <a:latin typeface="+mj-lt"/>
              </a:rPr>
              <a:t>Design interfaces that promote recognition rather than recall</a:t>
            </a:r>
          </a:p>
          <a:p>
            <a:pPr eaLnBrk="1" hangingPunct="1">
              <a:lnSpc>
                <a:spcPct val="90000"/>
              </a:lnSpc>
              <a:spcBef>
                <a:spcPts val="1200"/>
              </a:spcBef>
            </a:pPr>
            <a:r>
              <a:rPr lang="en-US" noProof="0" dirty="0">
                <a:latin typeface="+mj-lt"/>
              </a:rPr>
              <a:t>Provide users with various ways of labelling digital information to help them easily identify it again</a:t>
            </a:r>
          </a:p>
          <a:p>
            <a:pPr eaLnBrk="1" hangingPunct="1">
              <a:lnSpc>
                <a:spcPct val="90000"/>
              </a:lnSpc>
            </a:pPr>
            <a:endParaRPr lang="en-US" sz="1200" noProof="0" dirty="0">
              <a:latin typeface="+mj-lt"/>
            </a:endParaRPr>
          </a:p>
          <a:p>
            <a:pPr lvl="1" eaLnBrk="1" hangingPunct="1">
              <a:lnSpc>
                <a:spcPct val="90000"/>
              </a:lnSpc>
              <a:buFont typeface="Wingdings" pitchFamily="2" charset="2"/>
              <a:buChar char="§"/>
            </a:pPr>
            <a:r>
              <a:rPr lang="en-US" noProof="0" dirty="0">
                <a:latin typeface="+mj-lt"/>
                <a:ea typeface="ＭＳ Ｐゴシック" charset="0"/>
              </a:rPr>
              <a:t>For example, folders, categories, color, flagging, and time stamping</a:t>
            </a:r>
          </a:p>
        </p:txBody>
      </p:sp>
      <p:sp>
        <p:nvSpPr>
          <p:cNvPr id="2" name="Footer Placeholder 1">
            <a:extLst>
              <a:ext uri="{FF2B5EF4-FFF2-40B4-BE49-F238E27FC236}">
                <a16:creationId xmlns:a16="http://schemas.microsoft.com/office/drawing/2014/main" id="{C78974FB-4D26-E94F-8CC5-9954A54CF191}"/>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204243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noProof="0" dirty="0"/>
              <a:t>Which involves fast vs slow thinking?</a:t>
            </a:r>
          </a:p>
        </p:txBody>
      </p:sp>
      <p:sp>
        <p:nvSpPr>
          <p:cNvPr id="3" name="Content Placeholder 2"/>
          <p:cNvSpPr>
            <a:spLocks noGrp="1"/>
          </p:cNvSpPr>
          <p:nvPr>
            <p:ph idx="1"/>
          </p:nvPr>
        </p:nvSpPr>
        <p:spPr/>
        <p:txBody>
          <a:bodyPr>
            <a:normAutofit fontScale="85000" lnSpcReduction="10000"/>
          </a:bodyPr>
          <a:lstStyle/>
          <a:p>
            <a:pPr>
              <a:spcBef>
                <a:spcPts val="2400"/>
              </a:spcBef>
            </a:pPr>
            <a:r>
              <a:rPr lang="en-US" sz="3500" noProof="0" dirty="0"/>
              <a:t>2 + 2 =</a:t>
            </a:r>
          </a:p>
          <a:p>
            <a:pPr>
              <a:spcBef>
                <a:spcPts val="2400"/>
              </a:spcBef>
            </a:pPr>
            <a:r>
              <a:rPr lang="en-US" sz="3500" noProof="0" dirty="0"/>
              <a:t>21 × 29 =</a:t>
            </a:r>
          </a:p>
          <a:p>
            <a:pPr>
              <a:spcBef>
                <a:spcPts val="2400"/>
              </a:spcBef>
            </a:pPr>
            <a:r>
              <a:rPr lang="en-US" sz="3500" noProof="0" dirty="0"/>
              <a:t>What color eyes do you have?</a:t>
            </a:r>
          </a:p>
          <a:p>
            <a:pPr>
              <a:spcBef>
                <a:spcPts val="2400"/>
              </a:spcBef>
            </a:pPr>
            <a:r>
              <a:rPr lang="en-US" sz="3500" noProof="0" dirty="0"/>
              <a:t>How many colors are there in the rainbow?</a:t>
            </a:r>
          </a:p>
          <a:p>
            <a:pPr>
              <a:spcBef>
                <a:spcPts val="2400"/>
              </a:spcBef>
            </a:pPr>
            <a:r>
              <a:rPr lang="en-US" sz="3500" noProof="0" dirty="0"/>
              <a:t>How many months in the year have 31 days?</a:t>
            </a:r>
          </a:p>
          <a:p>
            <a:pPr>
              <a:spcBef>
                <a:spcPts val="2400"/>
              </a:spcBef>
            </a:pPr>
            <a:r>
              <a:rPr lang="en-US" sz="3500" noProof="0" dirty="0"/>
              <a:t>What is the name of the first school you attended?</a:t>
            </a:r>
          </a:p>
          <a:p>
            <a:endParaRPr lang="en-US" noProof="0" dirty="0"/>
          </a:p>
        </p:txBody>
      </p:sp>
      <p:sp>
        <p:nvSpPr>
          <p:cNvPr id="4" name="Footer Placeholder 3">
            <a:extLst>
              <a:ext uri="{FF2B5EF4-FFF2-40B4-BE49-F238E27FC236}">
                <a16:creationId xmlns:a16="http://schemas.microsoft.com/office/drawing/2014/main" id="{E1866B4B-659C-2C4E-9127-B7A9182A48CB}"/>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8655054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6" name="Title 1"/>
          <p:cNvSpPr>
            <a:spLocks noGrp="1"/>
          </p:cNvSpPr>
          <p:nvPr>
            <p:ph type="title" idx="4294967295"/>
          </p:nvPr>
        </p:nvSpPr>
        <p:spPr/>
        <p:txBody>
          <a:bodyPr/>
          <a:lstStyle/>
          <a:p>
            <a:pPr eaLnBrk="1" hangingPunct="1"/>
            <a:r>
              <a:rPr lang="en-US" noProof="0" dirty="0">
                <a:latin typeface="+mj-lt"/>
              </a:rPr>
              <a:t>Learning</a:t>
            </a:r>
          </a:p>
        </p:txBody>
      </p:sp>
      <p:sp>
        <p:nvSpPr>
          <p:cNvPr id="74757" name="Content Placeholder 2"/>
          <p:cNvSpPr>
            <a:spLocks noGrp="1"/>
          </p:cNvSpPr>
          <p:nvPr>
            <p:ph idx="4294967295"/>
          </p:nvPr>
        </p:nvSpPr>
        <p:spPr/>
        <p:txBody>
          <a:bodyPr>
            <a:normAutofit fontScale="70000" lnSpcReduction="20000"/>
          </a:bodyPr>
          <a:lstStyle/>
          <a:p>
            <a:pPr eaLnBrk="1" hangingPunct="1"/>
            <a:r>
              <a:rPr lang="en-US" sz="4000" noProof="0" dirty="0">
                <a:latin typeface="+mn-lt"/>
              </a:rPr>
              <a:t>Involves the accumulation of skills and knowledge involving memory</a:t>
            </a:r>
          </a:p>
          <a:p>
            <a:pPr eaLnBrk="1" hangingPunct="1"/>
            <a:r>
              <a:rPr lang="en-US" sz="4000" noProof="0" dirty="0">
                <a:latin typeface="+mn-lt"/>
              </a:rPr>
              <a:t>Two main types:</a:t>
            </a:r>
          </a:p>
          <a:p>
            <a:pPr lvl="1">
              <a:buFont typeface="Wingdings" pitchFamily="2" charset="2"/>
              <a:buChar char="§"/>
            </a:pPr>
            <a:r>
              <a:rPr lang="en-US" noProof="0" dirty="0">
                <a:latin typeface="+mn-lt"/>
              </a:rPr>
              <a:t>Incidental learning (for example, recognizing people’s faces, what you did today)</a:t>
            </a:r>
          </a:p>
          <a:p>
            <a:pPr lvl="1">
              <a:buFont typeface="Wingdings" pitchFamily="2" charset="2"/>
              <a:buChar char="§"/>
            </a:pPr>
            <a:r>
              <a:rPr lang="en-US" noProof="0" dirty="0">
                <a:latin typeface="+mn-lt"/>
              </a:rPr>
              <a:t>Intentional learning </a:t>
            </a:r>
            <a:r>
              <a:rPr lang="en-US" sz="2900" dirty="0">
                <a:latin typeface="+mn-lt"/>
              </a:rPr>
              <a:t>(for instance, s</a:t>
            </a:r>
            <a:r>
              <a:rPr lang="en-US" dirty="0">
                <a:latin typeface="+mn-lt"/>
              </a:rPr>
              <a:t>tudying</a:t>
            </a:r>
            <a:r>
              <a:rPr lang="en-US" noProof="0" dirty="0">
                <a:latin typeface="+mn-lt"/>
              </a:rPr>
              <a:t> for an exam, learning to cook)</a:t>
            </a:r>
          </a:p>
          <a:p>
            <a:pPr lvl="1">
              <a:buFont typeface="Wingdings" pitchFamily="2" charset="2"/>
              <a:buChar char="§"/>
            </a:pPr>
            <a:r>
              <a:rPr lang="en-US" noProof="0" dirty="0">
                <a:latin typeface="+mn-lt"/>
              </a:rPr>
              <a:t>Intentional learning is much harder!</a:t>
            </a:r>
          </a:p>
          <a:p>
            <a:pPr lvl="1">
              <a:buFont typeface="Wingdings" pitchFamily="2" charset="2"/>
              <a:buChar char="§"/>
            </a:pPr>
            <a:r>
              <a:rPr lang="en-US" noProof="0" dirty="0">
                <a:latin typeface="+mn-lt"/>
              </a:rPr>
              <a:t>Many technologies have been developed to help</a:t>
            </a:r>
            <a:r>
              <a:rPr lang="en-US" sz="2900" dirty="0">
                <a:latin typeface="+mn-lt"/>
              </a:rPr>
              <a:t> (for example, multimedia, animations, VR)</a:t>
            </a:r>
          </a:p>
          <a:p>
            <a:pPr eaLnBrk="1" hangingPunct="1"/>
            <a:endParaRPr lang="en-US" sz="1200" noProof="0" dirty="0">
              <a:latin typeface="+mn-lt"/>
            </a:endParaRPr>
          </a:p>
          <a:p>
            <a:pPr eaLnBrk="1" hangingPunct="1"/>
            <a:r>
              <a:rPr lang="en-US" sz="4000" noProof="0" dirty="0">
                <a:latin typeface="+mn-lt"/>
              </a:rPr>
              <a:t>People find it hard to learn by following instructions in a manual</a:t>
            </a:r>
            <a:endParaRPr lang="en-US" sz="4000" noProof="0" dirty="0">
              <a:latin typeface="Liberation Sans"/>
            </a:endParaRPr>
          </a:p>
          <a:p>
            <a:r>
              <a:rPr lang="en-US" sz="4000" dirty="0"/>
              <a:t>People p</a:t>
            </a:r>
            <a:r>
              <a:rPr lang="en-US" sz="4000" noProof="0" dirty="0">
                <a:latin typeface="+mn-lt"/>
                <a:ea typeface="ＭＳ Ｐゴシック" charset="0"/>
              </a:rPr>
              <a:t>refer to learn by doing</a:t>
            </a:r>
          </a:p>
        </p:txBody>
      </p:sp>
      <p:sp>
        <p:nvSpPr>
          <p:cNvPr id="2" name="Footer Placeholder 1">
            <a:extLst>
              <a:ext uri="{FF2B5EF4-FFF2-40B4-BE49-F238E27FC236}">
                <a16:creationId xmlns:a16="http://schemas.microsoft.com/office/drawing/2014/main" id="{8FA699FF-3AF3-3B49-A19A-523F61B1EA8E}"/>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987549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2" name="Title 1"/>
          <p:cNvSpPr>
            <a:spLocks noGrp="1"/>
          </p:cNvSpPr>
          <p:nvPr>
            <p:ph type="title" idx="4294967295"/>
          </p:nvPr>
        </p:nvSpPr>
        <p:spPr/>
        <p:txBody>
          <a:bodyPr/>
          <a:lstStyle/>
          <a:p>
            <a:pPr eaLnBrk="1" hangingPunct="1"/>
            <a:r>
              <a:rPr lang="en-US" noProof="0" dirty="0">
                <a:latin typeface="+mj-lt"/>
              </a:rPr>
              <a:t>Design implications</a:t>
            </a:r>
          </a:p>
        </p:txBody>
      </p:sp>
      <p:sp>
        <p:nvSpPr>
          <p:cNvPr id="78853" name="Content Placeholder 2"/>
          <p:cNvSpPr>
            <a:spLocks noGrp="1"/>
          </p:cNvSpPr>
          <p:nvPr>
            <p:ph idx="4294967295"/>
          </p:nvPr>
        </p:nvSpPr>
        <p:spPr/>
        <p:txBody>
          <a:bodyPr/>
          <a:lstStyle/>
          <a:p>
            <a:pPr eaLnBrk="1" hangingPunct="1">
              <a:spcBef>
                <a:spcPts val="2400"/>
              </a:spcBef>
            </a:pPr>
            <a:r>
              <a:rPr lang="en-US" noProof="0" dirty="0">
                <a:latin typeface="+mj-lt"/>
              </a:rPr>
              <a:t>Design interfaces that encourage exploration</a:t>
            </a:r>
          </a:p>
          <a:p>
            <a:pPr eaLnBrk="1" hangingPunct="1">
              <a:spcBef>
                <a:spcPts val="2400"/>
              </a:spcBef>
            </a:pPr>
            <a:r>
              <a:rPr lang="en-US" noProof="0" dirty="0">
                <a:latin typeface="+mj-lt"/>
              </a:rPr>
              <a:t>Design interfaces that constrain and guide learners </a:t>
            </a:r>
          </a:p>
          <a:p>
            <a:pPr eaLnBrk="1" hangingPunct="1">
              <a:spcBef>
                <a:spcPts val="2400"/>
              </a:spcBef>
            </a:pPr>
            <a:r>
              <a:rPr lang="en-US" noProof="0" dirty="0">
                <a:latin typeface="+mj-lt"/>
              </a:rPr>
              <a:t>Dynamically linking concepts and representations can facilitate the learning of complex material</a:t>
            </a:r>
          </a:p>
          <a:p>
            <a:pPr eaLnBrk="1" hangingPunct="1"/>
            <a:endParaRPr lang="en-US" noProof="0" dirty="0">
              <a:latin typeface="Liberation Sans"/>
            </a:endParaRPr>
          </a:p>
        </p:txBody>
      </p:sp>
      <p:sp>
        <p:nvSpPr>
          <p:cNvPr id="3" name="Footer Placeholder 2">
            <a:extLst>
              <a:ext uri="{FF2B5EF4-FFF2-40B4-BE49-F238E27FC236}">
                <a16:creationId xmlns:a16="http://schemas.microsoft.com/office/drawing/2014/main" id="{61CE8A0D-8A00-344A-94F0-2A38EED8FA2E}"/>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9279168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4" name="Title 1"/>
          <p:cNvSpPr>
            <a:spLocks noGrp="1"/>
          </p:cNvSpPr>
          <p:nvPr>
            <p:ph type="title" idx="4294967295"/>
          </p:nvPr>
        </p:nvSpPr>
        <p:spPr/>
        <p:txBody>
          <a:bodyPr>
            <a:normAutofit fontScale="90000"/>
          </a:bodyPr>
          <a:lstStyle/>
          <a:p>
            <a:pPr eaLnBrk="1" hangingPunct="1"/>
            <a:r>
              <a:rPr lang="en-US" noProof="0" dirty="0">
                <a:latin typeface="+mj-lt"/>
              </a:rPr>
              <a:t>Reading, speaking, and listening </a:t>
            </a:r>
          </a:p>
        </p:txBody>
      </p:sp>
      <p:sp>
        <p:nvSpPr>
          <p:cNvPr id="76805" name="Content Placeholder 2"/>
          <p:cNvSpPr>
            <a:spLocks noGrp="1"/>
          </p:cNvSpPr>
          <p:nvPr>
            <p:ph idx="4294967295"/>
          </p:nvPr>
        </p:nvSpPr>
        <p:spPr>
          <a:xfrm>
            <a:off x="457200" y="1828800"/>
            <a:ext cx="8229600" cy="4525963"/>
          </a:xfrm>
        </p:spPr>
        <p:txBody>
          <a:bodyPr>
            <a:normAutofit fontScale="77500" lnSpcReduction="20000"/>
          </a:bodyPr>
          <a:lstStyle/>
          <a:p>
            <a:pPr marL="0" indent="0" eaLnBrk="1" hangingPunct="1">
              <a:buNone/>
            </a:pPr>
            <a:r>
              <a:rPr lang="en-US" sz="4100" noProof="0" dirty="0">
                <a:latin typeface="+mj-lt"/>
              </a:rPr>
              <a:t>The ease with which people can read, listen, or speak differs:</a:t>
            </a:r>
          </a:p>
          <a:p>
            <a:pPr>
              <a:spcBef>
                <a:spcPts val="1800"/>
              </a:spcBef>
            </a:pPr>
            <a:r>
              <a:rPr lang="en-US" sz="4100" noProof="0" dirty="0">
                <a:latin typeface="+mj-lt"/>
                <a:ea typeface="ＭＳ Ｐゴシック" charset="0"/>
              </a:rPr>
              <a:t>Many prefer listening to reading</a:t>
            </a:r>
          </a:p>
          <a:p>
            <a:pPr>
              <a:spcBef>
                <a:spcPts val="1800"/>
              </a:spcBef>
            </a:pPr>
            <a:r>
              <a:rPr lang="en-US" sz="4100" noProof="0" dirty="0">
                <a:latin typeface="+mj-lt"/>
                <a:ea typeface="ＭＳ Ｐゴシック" charset="0"/>
              </a:rPr>
              <a:t>Reading can be quicker than speaking or listening</a:t>
            </a:r>
          </a:p>
          <a:p>
            <a:pPr>
              <a:spcBef>
                <a:spcPts val="1800"/>
              </a:spcBef>
            </a:pPr>
            <a:r>
              <a:rPr lang="en-US" sz="4100" noProof="0" dirty="0">
                <a:latin typeface="+mj-lt"/>
                <a:ea typeface="ＭＳ Ｐゴシック" charset="0"/>
              </a:rPr>
              <a:t>Listening requires less cognitive effort than reading or speaking </a:t>
            </a:r>
          </a:p>
          <a:p>
            <a:pPr>
              <a:spcBef>
                <a:spcPts val="1800"/>
              </a:spcBef>
            </a:pPr>
            <a:r>
              <a:rPr lang="en-US" sz="4100" noProof="0" dirty="0">
                <a:latin typeface="+mj-lt"/>
                <a:ea typeface="ＭＳ Ｐゴシック" charset="0"/>
              </a:rPr>
              <a:t>Dyslexics have difficulties understanding and recognizing written words</a:t>
            </a:r>
            <a:r>
              <a:rPr lang="en-US" sz="3100" noProof="0" dirty="0">
                <a:latin typeface="+mj-lt"/>
                <a:ea typeface="ＭＳ Ｐゴシック" charset="0"/>
              </a:rPr>
              <a:t> </a:t>
            </a:r>
          </a:p>
          <a:p>
            <a:pPr lvl="1" eaLnBrk="1" hangingPunct="1"/>
            <a:endParaRPr lang="en-US" noProof="0" dirty="0">
              <a:latin typeface="Liberation Sans"/>
              <a:ea typeface="ＭＳ Ｐゴシック" charset="0"/>
            </a:endParaRPr>
          </a:p>
        </p:txBody>
      </p:sp>
      <p:sp>
        <p:nvSpPr>
          <p:cNvPr id="3" name="Footer Placeholder 2">
            <a:extLst>
              <a:ext uri="{FF2B5EF4-FFF2-40B4-BE49-F238E27FC236}">
                <a16:creationId xmlns:a16="http://schemas.microsoft.com/office/drawing/2014/main" id="{EC4709D1-784E-8343-BA01-8D04E729B9BA}"/>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4723374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8" name="Title 1"/>
          <p:cNvSpPr>
            <a:spLocks noGrp="1"/>
          </p:cNvSpPr>
          <p:nvPr>
            <p:ph type="title" idx="4294967295"/>
          </p:nvPr>
        </p:nvSpPr>
        <p:spPr/>
        <p:txBody>
          <a:bodyPr/>
          <a:lstStyle/>
          <a:p>
            <a:pPr eaLnBrk="1" hangingPunct="1"/>
            <a:r>
              <a:rPr lang="en-US" noProof="0" dirty="0">
                <a:latin typeface="+mj-lt"/>
              </a:rPr>
              <a:t>Applications</a:t>
            </a:r>
          </a:p>
        </p:txBody>
      </p:sp>
      <p:sp>
        <p:nvSpPr>
          <p:cNvPr id="77829" name="Content Placeholder 2"/>
          <p:cNvSpPr>
            <a:spLocks noGrp="1"/>
          </p:cNvSpPr>
          <p:nvPr>
            <p:ph idx="4294967295"/>
          </p:nvPr>
        </p:nvSpPr>
        <p:spPr/>
        <p:txBody>
          <a:bodyPr>
            <a:normAutofit lnSpcReduction="10000"/>
          </a:bodyPr>
          <a:lstStyle/>
          <a:p>
            <a:pPr eaLnBrk="1" hangingPunct="1"/>
            <a:r>
              <a:rPr lang="en-US" sz="2800" noProof="0" dirty="0">
                <a:latin typeface="+mn-lt"/>
              </a:rPr>
              <a:t>Voice user interfaces allow users to interact with them by asking questions</a:t>
            </a:r>
            <a:endParaRPr lang="en-US" sz="1200" noProof="0" dirty="0">
              <a:latin typeface="+mj-lt"/>
            </a:endParaRPr>
          </a:p>
          <a:p>
            <a:pPr lvl="1" eaLnBrk="1" hangingPunct="1">
              <a:buFont typeface="Wingdings" pitchFamily="2" charset="2"/>
              <a:buChar char="§"/>
            </a:pPr>
            <a:r>
              <a:rPr lang="en-US" sz="2400" noProof="0" dirty="0">
                <a:latin typeface="+mj-lt"/>
                <a:ea typeface="ＭＳ Ｐゴシック" charset="0"/>
              </a:rPr>
              <a:t>For example, Google Voice, Siri, and Alexa</a:t>
            </a:r>
          </a:p>
          <a:p>
            <a:pPr lvl="1" eaLnBrk="1" hangingPunct="1"/>
            <a:endParaRPr lang="en-US" sz="1200" noProof="0" dirty="0">
              <a:latin typeface="+mj-lt"/>
              <a:ea typeface="ＭＳ Ｐゴシック" charset="0"/>
            </a:endParaRPr>
          </a:p>
          <a:p>
            <a:pPr eaLnBrk="1" hangingPunct="1">
              <a:spcBef>
                <a:spcPts val="1200"/>
              </a:spcBef>
            </a:pPr>
            <a:r>
              <a:rPr lang="en-US" sz="2800" noProof="0" dirty="0">
                <a:latin typeface="+mn-lt"/>
              </a:rPr>
              <a:t>Speech-output systems use artificially-generated speech</a:t>
            </a:r>
            <a:endParaRPr lang="en-US" sz="1200" noProof="0" dirty="0">
              <a:latin typeface="+mj-lt"/>
            </a:endParaRPr>
          </a:p>
          <a:p>
            <a:pPr lvl="1">
              <a:buFont typeface="Wingdings" pitchFamily="2" charset="2"/>
              <a:buChar char="§"/>
            </a:pPr>
            <a:r>
              <a:rPr lang="en-US" sz="2400" dirty="0">
                <a:latin typeface="+mj-lt"/>
                <a:ea typeface="ＭＳ Ｐゴシック" charset="0"/>
              </a:rPr>
              <a:t>For instance, written text-to-speech systems for the visually impaired</a:t>
            </a:r>
          </a:p>
          <a:p>
            <a:pPr eaLnBrk="1" hangingPunct="1">
              <a:spcBef>
                <a:spcPts val="1200"/>
              </a:spcBef>
            </a:pPr>
            <a:r>
              <a:rPr lang="en-US" sz="2800" noProof="0" dirty="0">
                <a:latin typeface="+mn-lt"/>
              </a:rPr>
              <a:t>Natural-language systems enable users to type in questions and give text-based responses </a:t>
            </a:r>
            <a:endParaRPr lang="en-US" sz="1200" noProof="0" dirty="0">
              <a:latin typeface="+mj-lt"/>
            </a:endParaRPr>
          </a:p>
          <a:p>
            <a:pPr lvl="1">
              <a:buFont typeface="Wingdings" pitchFamily="2" charset="2"/>
              <a:buChar char="§"/>
            </a:pPr>
            <a:r>
              <a:rPr lang="en-US" sz="2400" dirty="0">
                <a:latin typeface="+mj-lt"/>
                <a:ea typeface="ＭＳ Ｐゴシック" charset="0"/>
              </a:rPr>
              <a:t>Such as, chatbots</a:t>
            </a:r>
          </a:p>
          <a:p>
            <a:pPr eaLnBrk="1" hangingPunct="1"/>
            <a:endParaRPr lang="en-US" sz="2400" noProof="0" dirty="0">
              <a:latin typeface="Liberation Sans"/>
            </a:endParaRPr>
          </a:p>
        </p:txBody>
      </p:sp>
      <p:sp>
        <p:nvSpPr>
          <p:cNvPr id="3" name="Footer Placeholder 2">
            <a:extLst>
              <a:ext uri="{FF2B5EF4-FFF2-40B4-BE49-F238E27FC236}">
                <a16:creationId xmlns:a16="http://schemas.microsoft.com/office/drawing/2014/main" id="{648F5FB6-C589-0E4E-B585-A197660085D5}"/>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47631578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80" name="Title 1"/>
          <p:cNvSpPr>
            <a:spLocks noGrp="1"/>
          </p:cNvSpPr>
          <p:nvPr>
            <p:ph type="title" idx="4294967295"/>
          </p:nvPr>
        </p:nvSpPr>
        <p:spPr/>
        <p:txBody>
          <a:bodyPr/>
          <a:lstStyle/>
          <a:p>
            <a:pPr eaLnBrk="1" hangingPunct="1"/>
            <a:r>
              <a:rPr lang="en-US" noProof="0" dirty="0">
                <a:latin typeface="+mj-lt"/>
              </a:rPr>
              <a:t>Design implications</a:t>
            </a:r>
          </a:p>
        </p:txBody>
      </p:sp>
      <p:sp>
        <p:nvSpPr>
          <p:cNvPr id="75781" name="Content Placeholder 2"/>
          <p:cNvSpPr>
            <a:spLocks noGrp="1"/>
          </p:cNvSpPr>
          <p:nvPr>
            <p:ph idx="4294967295"/>
          </p:nvPr>
        </p:nvSpPr>
        <p:spPr/>
        <p:txBody>
          <a:bodyPr>
            <a:normAutofit lnSpcReduction="10000"/>
          </a:bodyPr>
          <a:lstStyle/>
          <a:p>
            <a:pPr eaLnBrk="1" hangingPunct="1"/>
            <a:r>
              <a:rPr lang="en-US" noProof="0" dirty="0">
                <a:latin typeface="+mj-lt"/>
              </a:rPr>
              <a:t>Speech-based menus and instructions should be short </a:t>
            </a:r>
          </a:p>
          <a:p>
            <a:pPr eaLnBrk="1" hangingPunct="1"/>
            <a:endParaRPr lang="en-US" sz="1200" noProof="0" dirty="0">
              <a:latin typeface="+mj-lt"/>
            </a:endParaRPr>
          </a:p>
          <a:p>
            <a:pPr eaLnBrk="1" hangingPunct="1"/>
            <a:r>
              <a:rPr lang="en-US" noProof="0" dirty="0">
                <a:latin typeface="+mj-lt"/>
              </a:rPr>
              <a:t>Accentuate the intonation of artificially generated speech voices</a:t>
            </a:r>
          </a:p>
          <a:p>
            <a:pPr eaLnBrk="1" hangingPunct="1"/>
            <a:endParaRPr lang="en-US" sz="1200" noProof="0" dirty="0">
              <a:latin typeface="+mj-lt"/>
            </a:endParaRPr>
          </a:p>
          <a:p>
            <a:pPr lvl="1" eaLnBrk="1" hangingPunct="1">
              <a:buFont typeface="Wingdings" pitchFamily="2" charset="2"/>
              <a:buChar char="§"/>
            </a:pPr>
            <a:r>
              <a:rPr lang="en-US" noProof="0" dirty="0">
                <a:latin typeface="+mj-lt"/>
                <a:ea typeface="ＭＳ Ｐゴシック" charset="0"/>
              </a:rPr>
              <a:t>They are harder to understand than human voices</a:t>
            </a:r>
          </a:p>
          <a:p>
            <a:pPr lvl="1" eaLnBrk="1" hangingPunct="1"/>
            <a:endParaRPr lang="en-US" sz="1300" noProof="0" dirty="0">
              <a:latin typeface="+mj-lt"/>
              <a:ea typeface="ＭＳ Ｐゴシック" charset="0"/>
            </a:endParaRPr>
          </a:p>
          <a:p>
            <a:pPr eaLnBrk="1" hangingPunct="1"/>
            <a:r>
              <a:rPr lang="en-US" noProof="0" dirty="0">
                <a:latin typeface="+mj-lt"/>
              </a:rPr>
              <a:t>Provide opportunities for making text large on a screen</a:t>
            </a:r>
          </a:p>
          <a:p>
            <a:pPr eaLnBrk="1" hangingPunct="1"/>
            <a:endParaRPr lang="en-US" noProof="0" dirty="0">
              <a:latin typeface="Liberation Sans"/>
            </a:endParaRPr>
          </a:p>
        </p:txBody>
      </p:sp>
      <p:sp>
        <p:nvSpPr>
          <p:cNvPr id="3" name="Footer Placeholder 2">
            <a:extLst>
              <a:ext uri="{FF2B5EF4-FFF2-40B4-BE49-F238E27FC236}">
                <a16:creationId xmlns:a16="http://schemas.microsoft.com/office/drawing/2014/main" id="{BA7373FC-6A78-2643-B90F-81A4C3B64A0A}"/>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18309296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6" name="Title 1"/>
          <p:cNvSpPr>
            <a:spLocks noGrp="1"/>
          </p:cNvSpPr>
          <p:nvPr>
            <p:ph type="title" idx="4294967295"/>
          </p:nvPr>
        </p:nvSpPr>
        <p:spPr>
          <a:xfrm>
            <a:off x="685800" y="404664"/>
            <a:ext cx="7772400" cy="1224136"/>
          </a:xfrm>
        </p:spPr>
        <p:txBody>
          <a:bodyPr>
            <a:normAutofit/>
          </a:bodyPr>
          <a:lstStyle/>
          <a:p>
            <a:pPr eaLnBrk="1" hangingPunct="1"/>
            <a:r>
              <a:rPr lang="en-US" sz="3600" noProof="0" dirty="0">
                <a:latin typeface="+mj-lt"/>
              </a:rPr>
              <a:t>Problem-solving, planning, reasoning, and decision-making</a:t>
            </a:r>
            <a:endParaRPr lang="en-US" noProof="0" dirty="0">
              <a:latin typeface="Liberation Sans"/>
            </a:endParaRPr>
          </a:p>
        </p:txBody>
      </p:sp>
      <p:sp>
        <p:nvSpPr>
          <p:cNvPr id="79877" name="Content Placeholder 2"/>
          <p:cNvSpPr>
            <a:spLocks noGrp="1"/>
          </p:cNvSpPr>
          <p:nvPr>
            <p:ph idx="4294967295"/>
          </p:nvPr>
        </p:nvSpPr>
        <p:spPr>
          <a:xfrm>
            <a:off x="685800" y="1628800"/>
            <a:ext cx="7772400" cy="4619600"/>
          </a:xfrm>
        </p:spPr>
        <p:txBody>
          <a:bodyPr>
            <a:noAutofit/>
          </a:bodyPr>
          <a:lstStyle/>
          <a:p>
            <a:pPr eaLnBrk="1" hangingPunct="1"/>
            <a:r>
              <a:rPr lang="en-US" sz="2800" noProof="0" dirty="0">
                <a:latin typeface="+mn-lt"/>
              </a:rPr>
              <a:t>All these processes involve </a:t>
            </a:r>
            <a:r>
              <a:rPr lang="en-US" sz="2800" i="1" noProof="0" dirty="0">
                <a:latin typeface="+mn-lt"/>
              </a:rPr>
              <a:t>reflective</a:t>
            </a:r>
            <a:r>
              <a:rPr lang="en-US" sz="2800" noProof="0" dirty="0">
                <a:latin typeface="+mn-lt"/>
              </a:rPr>
              <a:t> cognition</a:t>
            </a:r>
          </a:p>
          <a:p>
            <a:pPr lvl="1" eaLnBrk="1" hangingPunct="1">
              <a:buFont typeface="Wingdings" pitchFamily="2" charset="2"/>
              <a:buChar char="§"/>
            </a:pPr>
            <a:r>
              <a:rPr lang="en-US" sz="2000" noProof="0" dirty="0">
                <a:latin typeface="+mn-lt"/>
                <a:ea typeface="ＭＳ Ｐゴシック" charset="0"/>
              </a:rPr>
              <a:t>For example, thinking about what to do, what the options are, and the consequences </a:t>
            </a:r>
          </a:p>
          <a:p>
            <a:pPr eaLnBrk="1" hangingPunct="1"/>
            <a:r>
              <a:rPr lang="en-US" sz="2800" noProof="0" dirty="0">
                <a:latin typeface="+mn-lt"/>
              </a:rPr>
              <a:t>Often involves conscious processes, discussion with others (or oneself), and the </a:t>
            </a:r>
            <a:r>
              <a:rPr lang="en-US" sz="2400" noProof="0" dirty="0">
                <a:latin typeface="+mn-lt"/>
              </a:rPr>
              <a:t>use of artifacts </a:t>
            </a:r>
          </a:p>
          <a:p>
            <a:pPr lvl="1" eaLnBrk="1" hangingPunct="1">
              <a:buFont typeface="Wingdings" pitchFamily="2" charset="2"/>
              <a:buChar char="§"/>
            </a:pPr>
            <a:r>
              <a:rPr lang="en-US" sz="2000" noProof="0" dirty="0">
                <a:latin typeface="+mn-lt"/>
                <a:ea typeface="ＭＳ Ｐゴシック" charset="0"/>
              </a:rPr>
              <a:t>Such as maps, books, pen and paper  </a:t>
            </a:r>
          </a:p>
          <a:p>
            <a:pPr eaLnBrk="1" hangingPunct="1"/>
            <a:r>
              <a:rPr lang="en-US" sz="2800" noProof="0" dirty="0">
                <a:latin typeface="+mn-lt"/>
              </a:rPr>
              <a:t>May involve working through different scenarios and deciding which is best option</a:t>
            </a:r>
          </a:p>
          <a:p>
            <a:pPr eaLnBrk="1" hangingPunct="1"/>
            <a:r>
              <a:rPr lang="en-US" sz="2800" noProof="0" dirty="0">
                <a:latin typeface="+mn-lt"/>
              </a:rPr>
              <a:t>Weighing up alternatives</a:t>
            </a:r>
          </a:p>
        </p:txBody>
      </p:sp>
      <p:sp>
        <p:nvSpPr>
          <p:cNvPr id="3" name="Footer Placeholder 2">
            <a:extLst>
              <a:ext uri="{FF2B5EF4-FFF2-40B4-BE49-F238E27FC236}">
                <a16:creationId xmlns:a16="http://schemas.microsoft.com/office/drawing/2014/main" id="{3BBB45BF-8EC8-0843-B93E-FAD1D291A8E0}"/>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1096323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0" name="Title 1"/>
          <p:cNvSpPr>
            <a:spLocks noGrp="1"/>
          </p:cNvSpPr>
          <p:nvPr>
            <p:ph type="title" idx="4294967295"/>
          </p:nvPr>
        </p:nvSpPr>
        <p:spPr/>
        <p:txBody>
          <a:bodyPr/>
          <a:lstStyle/>
          <a:p>
            <a:pPr eaLnBrk="1" hangingPunct="1"/>
            <a:r>
              <a:rPr lang="en-US" noProof="0" dirty="0">
                <a:latin typeface="+mj-lt"/>
              </a:rPr>
              <a:t>Design implications</a:t>
            </a:r>
          </a:p>
        </p:txBody>
      </p:sp>
      <p:sp>
        <p:nvSpPr>
          <p:cNvPr id="80901" name="Content Placeholder 2"/>
          <p:cNvSpPr>
            <a:spLocks noGrp="1"/>
          </p:cNvSpPr>
          <p:nvPr>
            <p:ph idx="4294967295"/>
          </p:nvPr>
        </p:nvSpPr>
        <p:spPr/>
        <p:txBody>
          <a:bodyPr>
            <a:normAutofit/>
          </a:bodyPr>
          <a:lstStyle/>
          <a:p>
            <a:pPr eaLnBrk="1" hangingPunct="1"/>
            <a:r>
              <a:rPr lang="en-US" noProof="0" dirty="0">
                <a:latin typeface="+mj-lt"/>
              </a:rPr>
              <a:t>Provide information and help pages that are easy to access for people who wish to understand more about how to carry out an activity more effectively (for example,  web searching)</a:t>
            </a:r>
          </a:p>
          <a:p>
            <a:pPr eaLnBrk="1" hangingPunct="1">
              <a:spcBef>
                <a:spcPts val="1800"/>
              </a:spcBef>
            </a:pPr>
            <a:r>
              <a:rPr lang="en-US" noProof="0" dirty="0">
                <a:latin typeface="+mj-lt"/>
              </a:rPr>
              <a:t>Use simple and memorable functions to support rapid decision-making and planning</a:t>
            </a:r>
            <a:endParaRPr lang="en-US" sz="3600" noProof="0" dirty="0">
              <a:latin typeface="Liberation Sans"/>
            </a:endParaRPr>
          </a:p>
        </p:txBody>
      </p:sp>
      <p:sp>
        <p:nvSpPr>
          <p:cNvPr id="3" name="Footer Placeholder 2">
            <a:extLst>
              <a:ext uri="{FF2B5EF4-FFF2-40B4-BE49-F238E27FC236}">
                <a16:creationId xmlns:a16="http://schemas.microsoft.com/office/drawing/2014/main" id="{FED770E4-11A4-9744-896C-1C5715259A68}"/>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8423612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noProof="0" dirty="0">
                <a:latin typeface="+mj-lt"/>
              </a:rPr>
              <a:t>Dilemma</a:t>
            </a:r>
          </a:p>
        </p:txBody>
      </p:sp>
      <p:sp>
        <p:nvSpPr>
          <p:cNvPr id="6" name="Content Placeholder 5"/>
          <p:cNvSpPr>
            <a:spLocks noGrp="1"/>
          </p:cNvSpPr>
          <p:nvPr>
            <p:ph idx="1"/>
          </p:nvPr>
        </p:nvSpPr>
        <p:spPr>
          <a:xfrm>
            <a:off x="457200" y="1600200"/>
            <a:ext cx="8229600" cy="4525963"/>
          </a:xfrm>
        </p:spPr>
        <p:txBody>
          <a:bodyPr>
            <a:noAutofit/>
          </a:bodyPr>
          <a:lstStyle/>
          <a:p>
            <a:r>
              <a:rPr lang="en-US" sz="2600" noProof="0" dirty="0">
                <a:latin typeface="+mn-lt"/>
              </a:rPr>
              <a:t>The app mentality is making it worse for people to make their own decisions because they are becoming risk averse (Gardner and Davis, 2013)</a:t>
            </a:r>
            <a:r>
              <a:rPr lang="en-US" sz="2800" noProof="0" dirty="0">
                <a:latin typeface="+mn-lt"/>
              </a:rPr>
              <a:t> </a:t>
            </a:r>
          </a:p>
          <a:p>
            <a:pPr lvl="1">
              <a:buFont typeface="Wingdings" pitchFamily="2" charset="2"/>
              <a:buChar char="§"/>
            </a:pPr>
            <a:r>
              <a:rPr lang="en-US" sz="2200" noProof="0" dirty="0">
                <a:latin typeface="+mn-lt"/>
              </a:rPr>
              <a:t>Instead, they now rely on a multitude of apps </a:t>
            </a:r>
          </a:p>
          <a:p>
            <a:pPr lvl="1">
              <a:buFont typeface="Wingdings" pitchFamily="2" charset="2"/>
              <a:buChar char="§"/>
            </a:pPr>
            <a:r>
              <a:rPr lang="en-US" sz="2200" noProof="0" dirty="0">
                <a:latin typeface="+mn-lt"/>
              </a:rPr>
              <a:t>This makes them increasingly anxious </a:t>
            </a:r>
          </a:p>
          <a:p>
            <a:pPr lvl="1">
              <a:buFont typeface="Wingdings" pitchFamily="2" charset="2"/>
              <a:buChar char="§"/>
            </a:pPr>
            <a:r>
              <a:rPr lang="en-US" sz="2200" noProof="0" dirty="0">
                <a:latin typeface="+mn-lt"/>
              </a:rPr>
              <a:t>They are </a:t>
            </a:r>
            <a:r>
              <a:rPr lang="en-US" sz="2200" dirty="0">
                <a:latin typeface="+mn-lt"/>
              </a:rPr>
              <a:t>un</a:t>
            </a:r>
            <a:r>
              <a:rPr lang="en-US" sz="2200" noProof="0" dirty="0">
                <a:latin typeface="+mn-lt"/>
              </a:rPr>
              <a:t>able to make decisions by themselves</a:t>
            </a:r>
          </a:p>
          <a:p>
            <a:pPr lvl="1">
              <a:buFont typeface="Wingdings" pitchFamily="2" charset="2"/>
              <a:buChar char="§"/>
            </a:pPr>
            <a:r>
              <a:rPr lang="en-US" sz="2200" dirty="0">
                <a:latin typeface="+mn-lt"/>
              </a:rPr>
              <a:t>They need</a:t>
            </a:r>
            <a:r>
              <a:rPr lang="en-US" sz="2200" noProof="0" dirty="0">
                <a:latin typeface="+mn-lt"/>
              </a:rPr>
              <a:t> to resort to looking up info, getting other’s opinions on social media, and comparing notes </a:t>
            </a:r>
          </a:p>
          <a:p>
            <a:r>
              <a:rPr lang="en-US" sz="2600" noProof="0" dirty="0">
                <a:latin typeface="+mn-lt"/>
              </a:rPr>
              <a:t>Do you agree? </a:t>
            </a:r>
          </a:p>
          <a:p>
            <a:r>
              <a:rPr lang="en-US" sz="2600" noProof="0" dirty="0">
                <a:latin typeface="+mn-lt"/>
              </a:rPr>
              <a:t>Did it happen to you when deciding which university/school to attend?</a:t>
            </a:r>
          </a:p>
        </p:txBody>
      </p:sp>
      <p:sp>
        <p:nvSpPr>
          <p:cNvPr id="2" name="Footer Placeholder 1">
            <a:extLst>
              <a:ext uri="{FF2B5EF4-FFF2-40B4-BE49-F238E27FC236}">
                <a16:creationId xmlns:a16="http://schemas.microsoft.com/office/drawing/2014/main" id="{D2AC3B70-C2E2-FC4B-8C53-F451DBA86D4C}"/>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35368067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Cognitive frameworks</a:t>
            </a:r>
          </a:p>
        </p:txBody>
      </p:sp>
      <p:sp>
        <p:nvSpPr>
          <p:cNvPr id="3" name="Content Placeholder 2"/>
          <p:cNvSpPr>
            <a:spLocks noGrp="1"/>
          </p:cNvSpPr>
          <p:nvPr>
            <p:ph idx="1"/>
          </p:nvPr>
        </p:nvSpPr>
        <p:spPr/>
        <p:txBody>
          <a:bodyPr>
            <a:normAutofit fontScale="92500" lnSpcReduction="10000"/>
          </a:bodyPr>
          <a:lstStyle/>
          <a:p>
            <a:r>
              <a:rPr lang="en-US" noProof="0" dirty="0"/>
              <a:t>These are used to explain and predict user behavior at the interface</a:t>
            </a:r>
          </a:p>
          <a:p>
            <a:pPr lvl="1">
              <a:buFont typeface="Wingdings" pitchFamily="2" charset="2"/>
              <a:buChar char="§"/>
            </a:pPr>
            <a:r>
              <a:rPr lang="en-US" noProof="0" dirty="0"/>
              <a:t>Based on theories of behavior</a:t>
            </a:r>
          </a:p>
          <a:p>
            <a:pPr lvl="1">
              <a:buFont typeface="Wingdings" pitchFamily="2" charset="2"/>
              <a:buChar char="§"/>
            </a:pPr>
            <a:r>
              <a:rPr lang="en-US" noProof="0" dirty="0"/>
              <a:t>Focus is on mental processes that take place</a:t>
            </a:r>
          </a:p>
          <a:p>
            <a:pPr lvl="1">
              <a:buFont typeface="Wingdings" pitchFamily="2" charset="2"/>
              <a:buChar char="§"/>
            </a:pPr>
            <a:r>
              <a:rPr lang="en-US" noProof="0" dirty="0"/>
              <a:t>Also use of artifacts and representations</a:t>
            </a:r>
          </a:p>
          <a:p>
            <a:r>
              <a:rPr lang="en-US" noProof="0" dirty="0"/>
              <a:t>Most well known are:</a:t>
            </a:r>
          </a:p>
          <a:p>
            <a:pPr lvl="1">
              <a:buFont typeface="Wingdings" pitchFamily="2" charset="2"/>
              <a:buChar char="§"/>
            </a:pPr>
            <a:r>
              <a:rPr lang="en-US" noProof="0" dirty="0"/>
              <a:t>Mental models</a:t>
            </a:r>
          </a:p>
          <a:p>
            <a:pPr lvl="1">
              <a:buFont typeface="Wingdings" pitchFamily="2" charset="2"/>
              <a:buChar char="§"/>
            </a:pPr>
            <a:r>
              <a:rPr lang="en-US" noProof="0" dirty="0"/>
              <a:t>Gulfs of execution and evaluation</a:t>
            </a:r>
          </a:p>
          <a:p>
            <a:pPr lvl="1">
              <a:buFont typeface="Wingdings" pitchFamily="2" charset="2"/>
              <a:buChar char="§"/>
            </a:pPr>
            <a:r>
              <a:rPr lang="en-US" noProof="0" dirty="0"/>
              <a:t>Distributed cognition</a:t>
            </a:r>
          </a:p>
          <a:p>
            <a:pPr lvl="1">
              <a:buFont typeface="Wingdings" pitchFamily="2" charset="2"/>
              <a:buChar char="§"/>
            </a:pPr>
            <a:r>
              <a:rPr lang="en-US" noProof="0" dirty="0"/>
              <a:t>External and embodied cognition</a:t>
            </a:r>
          </a:p>
          <a:p>
            <a:pPr lvl="1"/>
            <a:endParaRPr lang="en-US" noProof="0" dirty="0"/>
          </a:p>
        </p:txBody>
      </p:sp>
      <p:sp>
        <p:nvSpPr>
          <p:cNvPr id="4" name="Footer Placeholder 3">
            <a:extLst>
              <a:ext uri="{FF2B5EF4-FFF2-40B4-BE49-F238E27FC236}">
                <a16:creationId xmlns:a16="http://schemas.microsoft.com/office/drawing/2014/main" id="{01FA2D2C-5AE7-F84B-9D56-60ED774F2E48}"/>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69248491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4" name="Rectangle 2"/>
          <p:cNvSpPr>
            <a:spLocks noGrp="1" noChangeArrowheads="1"/>
          </p:cNvSpPr>
          <p:nvPr>
            <p:ph type="title" idx="4294967295"/>
          </p:nvPr>
        </p:nvSpPr>
        <p:spPr>
          <a:xfrm>
            <a:off x="685800" y="228600"/>
            <a:ext cx="7772400" cy="1143000"/>
          </a:xfrm>
        </p:spPr>
        <p:txBody>
          <a:bodyPr/>
          <a:lstStyle/>
          <a:p>
            <a:pPr eaLnBrk="1" hangingPunct="1"/>
            <a:r>
              <a:rPr lang="en-US" noProof="0" dirty="0">
                <a:latin typeface="+mj-lt"/>
              </a:rPr>
              <a:t>Mental models</a:t>
            </a:r>
          </a:p>
        </p:txBody>
      </p:sp>
      <p:sp>
        <p:nvSpPr>
          <p:cNvPr id="81925" name="Rectangle 3"/>
          <p:cNvSpPr>
            <a:spLocks noGrp="1" noChangeArrowheads="1"/>
          </p:cNvSpPr>
          <p:nvPr>
            <p:ph type="body" idx="4294967295"/>
          </p:nvPr>
        </p:nvSpPr>
        <p:spPr>
          <a:xfrm>
            <a:off x="457200" y="1600200"/>
            <a:ext cx="8382000" cy="4648200"/>
          </a:xfrm>
        </p:spPr>
        <p:txBody>
          <a:bodyPr>
            <a:normAutofit lnSpcReduction="10000"/>
          </a:bodyPr>
          <a:lstStyle/>
          <a:p>
            <a:pPr eaLnBrk="1" hangingPunct="1"/>
            <a:r>
              <a:rPr lang="en-US" noProof="0" dirty="0">
                <a:latin typeface="+mn-lt"/>
              </a:rPr>
              <a:t>Users develop an understanding of a system through learning about and using it</a:t>
            </a:r>
          </a:p>
          <a:p>
            <a:pPr eaLnBrk="1" hangingPunct="1">
              <a:spcBef>
                <a:spcPts val="1200"/>
              </a:spcBef>
            </a:pPr>
            <a:r>
              <a:rPr lang="en-US" noProof="0" dirty="0">
                <a:latin typeface="+mn-lt"/>
              </a:rPr>
              <a:t>Knowledge is sometimes described as a mental model:</a:t>
            </a:r>
          </a:p>
          <a:p>
            <a:pPr lvl="1" eaLnBrk="1" hangingPunct="1">
              <a:buFont typeface="Arial" panose="020B0604020202020204" pitchFamily="34" charset="0"/>
              <a:buChar char="•"/>
            </a:pPr>
            <a:r>
              <a:rPr lang="en-US" noProof="0" dirty="0">
                <a:latin typeface="+mn-lt"/>
                <a:ea typeface="ＭＳ Ｐゴシック" charset="0"/>
              </a:rPr>
              <a:t>How to use the system (what to do next)</a:t>
            </a:r>
          </a:p>
          <a:p>
            <a:pPr lvl="1" eaLnBrk="1" hangingPunct="1">
              <a:buFont typeface="Arial" panose="020B0604020202020204" pitchFamily="34" charset="0"/>
              <a:buChar char="•"/>
            </a:pPr>
            <a:r>
              <a:rPr lang="en-US" noProof="0" dirty="0">
                <a:latin typeface="+mn-lt"/>
                <a:ea typeface="ＭＳ Ｐゴシック" charset="0"/>
              </a:rPr>
              <a:t>What to do with unfamiliar systems or unexpected situations (how the system works)</a:t>
            </a:r>
          </a:p>
          <a:p>
            <a:pPr eaLnBrk="1" hangingPunct="1">
              <a:spcBef>
                <a:spcPts val="1200"/>
              </a:spcBef>
            </a:pPr>
            <a:r>
              <a:rPr lang="en-US" noProof="0" dirty="0">
                <a:latin typeface="+mn-lt"/>
              </a:rPr>
              <a:t>People make inferences using mental models of how to carry out tasks</a:t>
            </a:r>
          </a:p>
          <a:p>
            <a:pPr lvl="1" eaLnBrk="1" hangingPunct="1">
              <a:buFontTx/>
              <a:buNone/>
            </a:pPr>
            <a:endParaRPr lang="en-US" sz="2000" noProof="0" dirty="0">
              <a:latin typeface="+mn-lt"/>
              <a:ea typeface="ＭＳ Ｐゴシック" charset="0"/>
            </a:endParaRPr>
          </a:p>
        </p:txBody>
      </p:sp>
      <p:sp>
        <p:nvSpPr>
          <p:cNvPr id="3" name="Footer Placeholder 2">
            <a:extLst>
              <a:ext uri="{FF2B5EF4-FFF2-40B4-BE49-F238E27FC236}">
                <a16:creationId xmlns:a16="http://schemas.microsoft.com/office/drawing/2014/main" id="{47A25354-A815-3949-ADE4-01F367908843}"/>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2424754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Rectangle 2"/>
          <p:cNvSpPr>
            <a:spLocks noGrp="1" noChangeArrowheads="1"/>
          </p:cNvSpPr>
          <p:nvPr>
            <p:ph type="title" idx="4294967295"/>
          </p:nvPr>
        </p:nvSpPr>
        <p:spPr>
          <a:xfrm>
            <a:off x="381000" y="304800"/>
            <a:ext cx="8305800" cy="1143000"/>
          </a:xfrm>
          <a:noFill/>
        </p:spPr>
        <p:txBody>
          <a:bodyPr lIns="90487" tIns="44450" rIns="90487" bIns="44450">
            <a:normAutofit fontScale="90000"/>
          </a:bodyPr>
          <a:lstStyle/>
          <a:p>
            <a:pPr eaLnBrk="1" hangingPunct="1"/>
            <a:r>
              <a:rPr lang="en-US" sz="4000" noProof="0" dirty="0">
                <a:latin typeface="+mn-lt"/>
              </a:rPr>
              <a:t>How can understanding cognition help?</a:t>
            </a:r>
          </a:p>
        </p:txBody>
      </p:sp>
      <p:sp>
        <p:nvSpPr>
          <p:cNvPr id="17413" name="Rectangle 3"/>
          <p:cNvSpPr>
            <a:spLocks noGrp="1" noChangeArrowheads="1"/>
          </p:cNvSpPr>
          <p:nvPr>
            <p:ph type="body" idx="4294967295"/>
          </p:nvPr>
        </p:nvSpPr>
        <p:spPr>
          <a:xfrm>
            <a:off x="611560" y="1700808"/>
            <a:ext cx="8153400" cy="4114800"/>
          </a:xfrm>
          <a:noFill/>
        </p:spPr>
        <p:txBody>
          <a:bodyPr lIns="90487" tIns="44450" rIns="90487" bIns="44450">
            <a:noAutofit/>
          </a:bodyPr>
          <a:lstStyle/>
          <a:p>
            <a:pPr eaLnBrk="1" hangingPunct="1">
              <a:lnSpc>
                <a:spcPct val="90000"/>
              </a:lnSpc>
              <a:spcBef>
                <a:spcPts val="2400"/>
              </a:spcBef>
            </a:pPr>
            <a:r>
              <a:rPr lang="en-US" noProof="0" dirty="0">
                <a:latin typeface="+mn-lt"/>
              </a:rPr>
              <a:t>Provides knowledge about what users can and cannot be expected to do</a:t>
            </a:r>
          </a:p>
          <a:p>
            <a:pPr eaLnBrk="1" hangingPunct="1">
              <a:lnSpc>
                <a:spcPct val="90000"/>
              </a:lnSpc>
              <a:spcBef>
                <a:spcPts val="2400"/>
              </a:spcBef>
            </a:pPr>
            <a:r>
              <a:rPr lang="en-US" noProof="0" dirty="0">
                <a:latin typeface="+mn-lt"/>
              </a:rPr>
              <a:t>Identifies and explains the nature and causes of problems that users encounter</a:t>
            </a:r>
          </a:p>
          <a:p>
            <a:pPr eaLnBrk="1" hangingPunct="1">
              <a:lnSpc>
                <a:spcPct val="90000"/>
              </a:lnSpc>
              <a:spcBef>
                <a:spcPts val="2400"/>
              </a:spcBef>
            </a:pPr>
            <a:r>
              <a:rPr lang="en-US" noProof="0" dirty="0">
                <a:latin typeface="+mn-lt"/>
              </a:rPr>
              <a:t>Provides theories, modeling tools, guidance, and methods that can lead to the design of better interactive products</a:t>
            </a:r>
          </a:p>
        </p:txBody>
      </p:sp>
      <p:sp>
        <p:nvSpPr>
          <p:cNvPr id="2" name="Footer Placeholder 1">
            <a:extLst>
              <a:ext uri="{FF2B5EF4-FFF2-40B4-BE49-F238E27FC236}">
                <a16:creationId xmlns:a16="http://schemas.microsoft.com/office/drawing/2014/main" id="{EFD2EBBE-3C58-9A40-B0ED-2C942008DA1B}"/>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989503563"/>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2" name="Rectangle 2"/>
          <p:cNvSpPr>
            <a:spLocks noGrp="1" noChangeArrowheads="1"/>
          </p:cNvSpPr>
          <p:nvPr>
            <p:ph type="title" idx="4294967295"/>
          </p:nvPr>
        </p:nvSpPr>
        <p:spPr>
          <a:xfrm>
            <a:off x="685800" y="381000"/>
            <a:ext cx="7772400" cy="1143000"/>
          </a:xfrm>
        </p:spPr>
        <p:txBody>
          <a:bodyPr/>
          <a:lstStyle/>
          <a:p>
            <a:pPr eaLnBrk="1" hangingPunct="1"/>
            <a:r>
              <a:rPr lang="en-US" noProof="0" dirty="0">
                <a:latin typeface="+mj-lt"/>
              </a:rPr>
              <a:t>More mental models</a:t>
            </a:r>
          </a:p>
        </p:txBody>
      </p:sp>
      <p:sp>
        <p:nvSpPr>
          <p:cNvPr id="83973" name="Rectangle 3"/>
          <p:cNvSpPr>
            <a:spLocks noGrp="1" noChangeArrowheads="1"/>
          </p:cNvSpPr>
          <p:nvPr>
            <p:ph type="body" idx="4294967295"/>
          </p:nvPr>
        </p:nvSpPr>
        <p:spPr>
          <a:xfrm>
            <a:off x="685800" y="1752600"/>
            <a:ext cx="7772400" cy="4343400"/>
          </a:xfrm>
        </p:spPr>
        <p:txBody>
          <a:bodyPr>
            <a:normAutofit/>
          </a:bodyPr>
          <a:lstStyle/>
          <a:p>
            <a:pPr eaLnBrk="1" hangingPunct="1">
              <a:lnSpc>
                <a:spcPct val="90000"/>
              </a:lnSpc>
            </a:pPr>
            <a:r>
              <a:rPr lang="en-US" sz="2800" noProof="0" dirty="0">
                <a:latin typeface="+mn-lt"/>
              </a:rPr>
              <a:t>Craik (1943) described mental models as:</a:t>
            </a:r>
            <a:endParaRPr lang="en-US" sz="1200" noProof="0" dirty="0">
              <a:latin typeface="+mn-lt"/>
            </a:endParaRPr>
          </a:p>
          <a:p>
            <a:pPr lvl="1" eaLnBrk="1" hangingPunct="1">
              <a:lnSpc>
                <a:spcPct val="90000"/>
              </a:lnSpc>
              <a:buFont typeface="Wingdings" pitchFamily="2" charset="2"/>
              <a:buChar char="§"/>
            </a:pPr>
            <a:r>
              <a:rPr lang="en-US" sz="2400" noProof="0" dirty="0">
                <a:latin typeface="+mn-lt"/>
                <a:ea typeface="ＭＳ Ｐゴシック" charset="0"/>
              </a:rPr>
              <a:t>Internal constructions of some aspect of the external world enabling predictions to be made</a:t>
            </a:r>
          </a:p>
          <a:p>
            <a:pPr eaLnBrk="1" hangingPunct="1">
              <a:lnSpc>
                <a:spcPct val="90000"/>
              </a:lnSpc>
            </a:pPr>
            <a:endParaRPr lang="en-US" sz="900" noProof="0" dirty="0">
              <a:latin typeface="+mn-lt"/>
            </a:endParaRPr>
          </a:p>
          <a:p>
            <a:pPr eaLnBrk="1" hangingPunct="1">
              <a:lnSpc>
                <a:spcPct val="90000"/>
              </a:lnSpc>
            </a:pPr>
            <a:r>
              <a:rPr lang="en-US" sz="2800" noProof="0" dirty="0">
                <a:latin typeface="+mn-lt"/>
              </a:rPr>
              <a:t>Involves unconscious and conscious processes</a:t>
            </a:r>
            <a:endParaRPr lang="en-US" sz="1200" noProof="0" dirty="0">
              <a:latin typeface="+mn-lt"/>
            </a:endParaRPr>
          </a:p>
          <a:p>
            <a:pPr lvl="1" eaLnBrk="1" hangingPunct="1">
              <a:lnSpc>
                <a:spcPct val="90000"/>
              </a:lnSpc>
              <a:buFont typeface="Wingdings" pitchFamily="2" charset="2"/>
              <a:buChar char="§"/>
            </a:pPr>
            <a:r>
              <a:rPr lang="en-US" sz="2400" noProof="0" dirty="0">
                <a:latin typeface="+mn-lt"/>
                <a:ea typeface="ＭＳ Ｐゴシック" charset="0"/>
              </a:rPr>
              <a:t>Imagery and analogies are activated</a:t>
            </a:r>
          </a:p>
          <a:p>
            <a:pPr eaLnBrk="1" hangingPunct="1">
              <a:lnSpc>
                <a:spcPct val="90000"/>
              </a:lnSpc>
            </a:pPr>
            <a:endParaRPr lang="en-US" sz="900" noProof="0" dirty="0">
              <a:latin typeface="+mn-lt"/>
            </a:endParaRPr>
          </a:p>
          <a:p>
            <a:pPr eaLnBrk="1" hangingPunct="1">
              <a:lnSpc>
                <a:spcPct val="90000"/>
              </a:lnSpc>
            </a:pPr>
            <a:r>
              <a:rPr lang="en-US" sz="2800" noProof="0" dirty="0">
                <a:latin typeface="+mn-lt"/>
              </a:rPr>
              <a:t>Deep versus shallow models </a:t>
            </a:r>
            <a:endParaRPr lang="en-US" sz="1200" noProof="0" dirty="0">
              <a:latin typeface="+mn-lt"/>
            </a:endParaRPr>
          </a:p>
          <a:p>
            <a:pPr lvl="1" eaLnBrk="1" hangingPunct="1">
              <a:lnSpc>
                <a:spcPct val="90000"/>
              </a:lnSpc>
              <a:buFont typeface="Wingdings" pitchFamily="2" charset="2"/>
              <a:buChar char="§"/>
            </a:pPr>
            <a:r>
              <a:rPr lang="en-US" sz="2400" noProof="0" dirty="0">
                <a:latin typeface="+mn-lt"/>
                <a:ea typeface="ＭＳ Ｐゴシック" charset="0"/>
              </a:rPr>
              <a:t>For example, how to drive a car and how it works</a:t>
            </a:r>
          </a:p>
        </p:txBody>
      </p:sp>
      <p:sp>
        <p:nvSpPr>
          <p:cNvPr id="3" name="Footer Placeholder 2">
            <a:extLst>
              <a:ext uri="{FF2B5EF4-FFF2-40B4-BE49-F238E27FC236}">
                <a16:creationId xmlns:a16="http://schemas.microsoft.com/office/drawing/2014/main" id="{BCE8CAFC-27B0-6043-B845-31EF46C77D8F}"/>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0575412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20" name="Rectangle 2"/>
          <p:cNvSpPr>
            <a:spLocks noGrp="1" noChangeArrowheads="1"/>
          </p:cNvSpPr>
          <p:nvPr>
            <p:ph type="title" idx="4294967295"/>
          </p:nvPr>
        </p:nvSpPr>
        <p:spPr>
          <a:xfrm>
            <a:off x="685800" y="304800"/>
            <a:ext cx="7772400" cy="1143000"/>
          </a:xfrm>
        </p:spPr>
        <p:txBody>
          <a:bodyPr>
            <a:normAutofit fontScale="90000"/>
          </a:bodyPr>
          <a:lstStyle/>
          <a:p>
            <a:pPr eaLnBrk="1" hangingPunct="1"/>
            <a:r>
              <a:rPr lang="en-US" sz="3600" noProof="0" dirty="0">
                <a:latin typeface="+mj-lt"/>
              </a:rPr>
              <a:t>Everyday reasoning and mental models</a:t>
            </a:r>
          </a:p>
        </p:txBody>
      </p:sp>
      <p:sp>
        <p:nvSpPr>
          <p:cNvPr id="86021" name="Rectangle 3"/>
          <p:cNvSpPr>
            <a:spLocks noGrp="1" noChangeArrowheads="1"/>
          </p:cNvSpPr>
          <p:nvPr>
            <p:ph type="body" idx="4294967295"/>
          </p:nvPr>
        </p:nvSpPr>
        <p:spPr>
          <a:xfrm>
            <a:off x="304800" y="1752600"/>
            <a:ext cx="8534400" cy="4114800"/>
          </a:xfrm>
        </p:spPr>
        <p:txBody>
          <a:bodyPr>
            <a:normAutofit/>
          </a:bodyPr>
          <a:lstStyle/>
          <a:p>
            <a:pPr marL="533400" indent="-533400" eaLnBrk="1" hangingPunct="1">
              <a:lnSpc>
                <a:spcPct val="90000"/>
              </a:lnSpc>
              <a:buFontTx/>
              <a:buAutoNum type="alphaLcParenBoth"/>
            </a:pPr>
            <a:r>
              <a:rPr lang="en-US" sz="2800" noProof="0" dirty="0">
                <a:latin typeface="+mn-lt"/>
              </a:rPr>
              <a:t>You arrive home on a cold winter’s night to a cold house. How do you get the house to warm up as quickly as possible? Set the thermostat to be at its highest or to the desired temperature?</a:t>
            </a:r>
          </a:p>
          <a:p>
            <a:pPr marL="533400" indent="-533400" eaLnBrk="1" hangingPunct="1">
              <a:lnSpc>
                <a:spcPct val="90000"/>
              </a:lnSpc>
              <a:spcBef>
                <a:spcPts val="1200"/>
              </a:spcBef>
              <a:buFontTx/>
              <a:buNone/>
            </a:pPr>
            <a:r>
              <a:rPr lang="en-US" sz="2800" noProof="0" dirty="0">
                <a:latin typeface="+mn-lt"/>
              </a:rPr>
              <a:t>(b) You arrive home starving hungry. You look in the fridge and find all that is left is an uncooked pizza. You have an electric oven. Do you warm it up to 375 degrees first and then put it in (as specified by the instructions) or turn the oven up higher to try to warm it up quicker?</a:t>
            </a:r>
          </a:p>
        </p:txBody>
      </p:sp>
      <p:sp>
        <p:nvSpPr>
          <p:cNvPr id="3" name="Footer Placeholder 2">
            <a:extLst>
              <a:ext uri="{FF2B5EF4-FFF2-40B4-BE49-F238E27FC236}">
                <a16:creationId xmlns:a16="http://schemas.microsoft.com/office/drawing/2014/main" id="{599D3BD1-1C90-E544-8BFF-DDDD940851C3}"/>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58538472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8" name="Rectangle 2"/>
          <p:cNvSpPr>
            <a:spLocks noGrp="1" noChangeArrowheads="1"/>
          </p:cNvSpPr>
          <p:nvPr>
            <p:ph type="title" idx="4294967295"/>
          </p:nvPr>
        </p:nvSpPr>
        <p:spPr>
          <a:xfrm>
            <a:off x="685800" y="304800"/>
            <a:ext cx="7772400" cy="1143000"/>
          </a:xfrm>
        </p:spPr>
        <p:txBody>
          <a:bodyPr>
            <a:normAutofit fontScale="90000"/>
          </a:bodyPr>
          <a:lstStyle/>
          <a:p>
            <a:pPr eaLnBrk="1" hangingPunct="1"/>
            <a:r>
              <a:rPr lang="en-US" sz="3600" noProof="0" dirty="0">
                <a:latin typeface="+mj-lt"/>
              </a:rPr>
              <a:t>Heating up a room or oven that is thermostat-controlled</a:t>
            </a:r>
          </a:p>
        </p:txBody>
      </p:sp>
      <p:sp>
        <p:nvSpPr>
          <p:cNvPr id="88069" name="Rectangle 3"/>
          <p:cNvSpPr>
            <a:spLocks noGrp="1" noChangeArrowheads="1"/>
          </p:cNvSpPr>
          <p:nvPr>
            <p:ph type="body" idx="4294967295"/>
          </p:nvPr>
        </p:nvSpPr>
        <p:spPr/>
        <p:txBody>
          <a:bodyPr>
            <a:normAutofit/>
          </a:bodyPr>
          <a:lstStyle/>
          <a:p>
            <a:pPr eaLnBrk="1" hangingPunct="1"/>
            <a:r>
              <a:rPr lang="en-US" sz="2400" noProof="0" dirty="0">
                <a:latin typeface="+mn-lt"/>
              </a:rPr>
              <a:t>Many people when asked (a) choose the first option</a:t>
            </a:r>
          </a:p>
          <a:p>
            <a:pPr eaLnBrk="1" hangingPunct="1"/>
            <a:r>
              <a:rPr lang="en-US" sz="2400" noProof="0" dirty="0">
                <a:latin typeface="+mn-lt"/>
              </a:rPr>
              <a:t>Why?</a:t>
            </a:r>
            <a:endParaRPr lang="en-US" sz="1200" noProof="0" dirty="0">
              <a:latin typeface="+mn-lt"/>
            </a:endParaRPr>
          </a:p>
          <a:p>
            <a:pPr lvl="1" eaLnBrk="1" hangingPunct="1">
              <a:buFont typeface="Wingdings" pitchFamily="2" charset="2"/>
              <a:buChar char="§"/>
            </a:pPr>
            <a:r>
              <a:rPr lang="en-US" sz="2000" noProof="0" dirty="0">
                <a:latin typeface="+mn-lt"/>
                <a:ea typeface="ＭＳ Ｐゴシック" charset="0"/>
              </a:rPr>
              <a:t>They think it will heat the room up quicker</a:t>
            </a:r>
          </a:p>
          <a:p>
            <a:pPr lvl="1" eaLnBrk="1" hangingPunct="1">
              <a:buFont typeface="Wingdings" pitchFamily="2" charset="2"/>
              <a:buChar char="§"/>
            </a:pPr>
            <a:r>
              <a:rPr lang="en-US" sz="2000" noProof="0" dirty="0">
                <a:latin typeface="+mn-lt"/>
                <a:ea typeface="ＭＳ Ｐゴシック" charset="0"/>
              </a:rPr>
              <a:t>General valve theory, where </a:t>
            </a:r>
            <a:r>
              <a:rPr lang="en-US" altLang="ja-JP" sz="2000" noProof="0" dirty="0">
                <a:latin typeface="+mn-lt"/>
                <a:ea typeface="ＭＳ Ｐゴシック" charset="0"/>
              </a:rPr>
              <a:t>‘</a:t>
            </a:r>
            <a:r>
              <a:rPr lang="en-US" sz="2000" noProof="0" dirty="0">
                <a:latin typeface="+mn-lt"/>
                <a:ea typeface="ＭＳ Ｐゴシック" charset="0"/>
              </a:rPr>
              <a:t>more is more</a:t>
            </a:r>
            <a:r>
              <a:rPr lang="en-US" altLang="ja-JP" sz="2000" noProof="0" dirty="0">
                <a:latin typeface="+mn-lt"/>
                <a:ea typeface="ＭＳ Ｐゴシック" charset="0"/>
              </a:rPr>
              <a:t>’</a:t>
            </a:r>
            <a:r>
              <a:rPr lang="en-US" sz="2000" noProof="0" dirty="0">
                <a:latin typeface="+mn-lt"/>
                <a:ea typeface="ＭＳ Ｐゴシック" charset="0"/>
              </a:rPr>
              <a:t> principle is generalized to different settings (for instance, gas pedal, gas cooker, tap, radio volume)</a:t>
            </a:r>
          </a:p>
          <a:p>
            <a:pPr lvl="1" eaLnBrk="1" hangingPunct="1">
              <a:buFont typeface="Wingdings" pitchFamily="2" charset="2"/>
              <a:buChar char="§"/>
            </a:pPr>
            <a:r>
              <a:rPr lang="en-US" sz="2000" noProof="0" dirty="0">
                <a:latin typeface="+mn-lt"/>
                <a:ea typeface="ＭＳ Ｐゴシック" charset="0"/>
              </a:rPr>
              <a:t>But it is a wrong mental model for thermostats based on on-off switch model</a:t>
            </a:r>
          </a:p>
          <a:p>
            <a:r>
              <a:rPr lang="en-US" sz="2400" noProof="0" dirty="0"/>
              <a:t>Many people when asked (b) choose the first option</a:t>
            </a:r>
          </a:p>
          <a:p>
            <a:pPr lvl="1">
              <a:buFont typeface="Wingdings" pitchFamily="2" charset="2"/>
              <a:buChar char="§"/>
            </a:pPr>
            <a:r>
              <a:rPr lang="en-US" sz="2000" noProof="0" dirty="0">
                <a:latin typeface="+mn-lt"/>
                <a:ea typeface="ＭＳ Ｐゴシック" charset="0"/>
              </a:rPr>
              <a:t>Electric ovens work on the same principle as thermostats</a:t>
            </a:r>
          </a:p>
          <a:p>
            <a:r>
              <a:rPr lang="en-US" sz="2400" noProof="0" dirty="0"/>
              <a:t>Most of us have erroneous mental models (Kempton, 1996)</a:t>
            </a:r>
            <a:endParaRPr lang="en-US" sz="700" noProof="0" dirty="0"/>
          </a:p>
          <a:p>
            <a:endParaRPr lang="en-US" sz="2400" noProof="0" dirty="0">
              <a:latin typeface="+mn-lt"/>
              <a:ea typeface="ＭＳ Ｐゴシック" charset="0"/>
            </a:endParaRPr>
          </a:p>
        </p:txBody>
      </p:sp>
      <p:sp>
        <p:nvSpPr>
          <p:cNvPr id="3" name="Footer Placeholder 2">
            <a:extLst>
              <a:ext uri="{FF2B5EF4-FFF2-40B4-BE49-F238E27FC236}">
                <a16:creationId xmlns:a16="http://schemas.microsoft.com/office/drawing/2014/main" id="{32A750F5-9989-1A44-BA45-1432ADA51C31}"/>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7596186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6" name="Rectangle 2"/>
          <p:cNvSpPr>
            <a:spLocks noGrp="1" noChangeArrowheads="1"/>
          </p:cNvSpPr>
          <p:nvPr>
            <p:ph type="title" idx="4294967295"/>
          </p:nvPr>
        </p:nvSpPr>
        <p:spPr>
          <a:xfrm>
            <a:off x="685800" y="304800"/>
            <a:ext cx="7772400" cy="1143000"/>
          </a:xfrm>
        </p:spPr>
        <p:txBody>
          <a:bodyPr>
            <a:normAutofit/>
          </a:bodyPr>
          <a:lstStyle/>
          <a:p>
            <a:pPr eaLnBrk="1" hangingPunct="1"/>
            <a:r>
              <a:rPr lang="en-US" sz="3600" noProof="0" dirty="0">
                <a:latin typeface="+mj-lt"/>
              </a:rPr>
              <a:t>Erroneous mental models</a:t>
            </a:r>
          </a:p>
        </p:txBody>
      </p:sp>
      <p:sp>
        <p:nvSpPr>
          <p:cNvPr id="90117" name="Rectangle 3"/>
          <p:cNvSpPr>
            <a:spLocks noGrp="1" noChangeArrowheads="1"/>
          </p:cNvSpPr>
          <p:nvPr>
            <p:ph type="body" idx="4294967295"/>
          </p:nvPr>
        </p:nvSpPr>
        <p:spPr>
          <a:xfrm>
            <a:off x="457200" y="1447800"/>
            <a:ext cx="8229600" cy="4525963"/>
          </a:xfrm>
        </p:spPr>
        <p:txBody>
          <a:bodyPr>
            <a:normAutofit lnSpcReduction="10000"/>
          </a:bodyPr>
          <a:lstStyle/>
          <a:p>
            <a:pPr>
              <a:lnSpc>
                <a:spcPct val="90000"/>
              </a:lnSpc>
            </a:pPr>
            <a:r>
              <a:rPr lang="en-US" noProof="0" dirty="0">
                <a:latin typeface="+mn-lt"/>
                <a:ea typeface="ＭＳ Ｐゴシック" charset="0"/>
              </a:rPr>
              <a:t>Lots of people hit the button for elevators and pedestrian crossings at least twice</a:t>
            </a:r>
          </a:p>
          <a:p>
            <a:pPr lvl="1" eaLnBrk="1" hangingPunct="1">
              <a:lnSpc>
                <a:spcPct val="90000"/>
              </a:lnSpc>
            </a:pPr>
            <a:endParaRPr lang="en-US" sz="1200" noProof="0" dirty="0">
              <a:latin typeface="+mn-lt"/>
              <a:ea typeface="ＭＳ Ｐゴシック" charset="0"/>
            </a:endParaRPr>
          </a:p>
          <a:p>
            <a:pPr lvl="1" eaLnBrk="1" hangingPunct="1">
              <a:lnSpc>
                <a:spcPct val="90000"/>
              </a:lnSpc>
              <a:buFont typeface="Wingdings" pitchFamily="2" charset="2"/>
              <a:buChar char="§"/>
            </a:pPr>
            <a:r>
              <a:rPr lang="en-US" sz="2400" noProof="0" dirty="0">
                <a:latin typeface="+mn-lt"/>
                <a:ea typeface="ＭＳ Ｐゴシック" charset="0"/>
              </a:rPr>
              <a:t>Why? Think it will make the lights change faster or ensure that the elevator arrives!</a:t>
            </a:r>
          </a:p>
          <a:p>
            <a:pPr>
              <a:lnSpc>
                <a:spcPct val="90000"/>
              </a:lnSpc>
              <a:spcBef>
                <a:spcPts val="2400"/>
              </a:spcBef>
            </a:pPr>
            <a:r>
              <a:rPr lang="en-US" sz="3000" noProof="0" dirty="0"/>
              <a:t>What kinds of mental models do users have for understanding how interactive devices work?</a:t>
            </a:r>
            <a:endParaRPr lang="en-US" sz="1200" noProof="0" dirty="0"/>
          </a:p>
          <a:p>
            <a:pPr lvl="1">
              <a:lnSpc>
                <a:spcPct val="90000"/>
              </a:lnSpc>
              <a:spcBef>
                <a:spcPts val="2400"/>
              </a:spcBef>
              <a:buFont typeface="Wingdings" pitchFamily="2" charset="2"/>
              <a:buChar char="§"/>
            </a:pPr>
            <a:r>
              <a:rPr lang="en-US" sz="2400" noProof="0" dirty="0">
                <a:ea typeface="ＭＳ Ｐゴシック" charset="0"/>
              </a:rPr>
              <a:t>Poor, often incomplete, easily confusable, based on inappropriate analogies and superstition (</a:t>
            </a:r>
            <a:r>
              <a:rPr lang="en-US" sz="2400" dirty="0">
                <a:ea typeface="ＭＳ Ｐゴシック" charset="0"/>
              </a:rPr>
              <a:t>Norman</a:t>
            </a:r>
            <a:r>
              <a:rPr lang="en-US" sz="2400" noProof="0" dirty="0">
                <a:ea typeface="ＭＳ Ｐゴシック" charset="0"/>
              </a:rPr>
              <a:t>, 1983)</a:t>
            </a:r>
            <a:endParaRPr lang="en-US" sz="1200" noProof="0" dirty="0">
              <a:ea typeface="ＭＳ Ｐゴシック" charset="0"/>
            </a:endParaRPr>
          </a:p>
          <a:p>
            <a:pPr>
              <a:lnSpc>
                <a:spcPct val="90000"/>
              </a:lnSpc>
            </a:pPr>
            <a:endParaRPr lang="en-US" noProof="0" dirty="0">
              <a:latin typeface="+mn-lt"/>
              <a:ea typeface="ＭＳ Ｐゴシック" charset="0"/>
            </a:endParaRPr>
          </a:p>
        </p:txBody>
      </p:sp>
      <p:sp>
        <p:nvSpPr>
          <p:cNvPr id="3" name="Footer Placeholder 2">
            <a:extLst>
              <a:ext uri="{FF2B5EF4-FFF2-40B4-BE49-F238E27FC236}">
                <a16:creationId xmlns:a16="http://schemas.microsoft.com/office/drawing/2014/main" id="{22D7EAC1-BC3C-C048-A908-F213B1C9F120}"/>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7588586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noProof="0" dirty="0"/>
              <a:t>How can UX be designed to help people build better mental models?</a:t>
            </a:r>
          </a:p>
        </p:txBody>
      </p:sp>
      <p:sp>
        <p:nvSpPr>
          <p:cNvPr id="4" name="Content Placeholder 3"/>
          <p:cNvSpPr>
            <a:spLocks noGrp="1"/>
          </p:cNvSpPr>
          <p:nvPr>
            <p:ph idx="1"/>
          </p:nvPr>
        </p:nvSpPr>
        <p:spPr/>
        <p:txBody>
          <a:bodyPr>
            <a:normAutofit fontScale="92500" lnSpcReduction="20000"/>
          </a:bodyPr>
          <a:lstStyle/>
          <a:p>
            <a:r>
              <a:rPr lang="en-US" sz="3500" noProof="0" dirty="0"/>
              <a:t>Clear and easy to use instructions</a:t>
            </a:r>
          </a:p>
          <a:p>
            <a:r>
              <a:rPr lang="en-US" sz="3500" noProof="0" dirty="0"/>
              <a:t>Appropriate tutorials and contextual sensitive guidance</a:t>
            </a:r>
          </a:p>
          <a:p>
            <a:r>
              <a:rPr lang="en-US" sz="3500" noProof="0" dirty="0"/>
              <a:t>Provide online videos and chatbot windows when needing help</a:t>
            </a:r>
          </a:p>
          <a:p>
            <a:r>
              <a:rPr lang="en-US" sz="3500" noProof="0" dirty="0"/>
              <a:t>Transparency: to make interfaces intuitive to use</a:t>
            </a:r>
          </a:p>
          <a:p>
            <a:r>
              <a:rPr lang="en-US" sz="3500" noProof="0" dirty="0"/>
              <a:t>Affordances of what actions an interface allows </a:t>
            </a:r>
          </a:p>
          <a:p>
            <a:pPr lvl="1">
              <a:buFont typeface="Wingdings" pitchFamily="2" charset="2"/>
              <a:buChar char="§"/>
            </a:pPr>
            <a:r>
              <a:rPr lang="en-US" sz="3000" noProof="0" dirty="0"/>
              <a:t>For example, swiping, clicking, or selecting</a:t>
            </a:r>
          </a:p>
        </p:txBody>
      </p:sp>
      <p:sp>
        <p:nvSpPr>
          <p:cNvPr id="2" name="Footer Placeholder 1">
            <a:extLst>
              <a:ext uri="{FF2B5EF4-FFF2-40B4-BE49-F238E27FC236}">
                <a16:creationId xmlns:a16="http://schemas.microsoft.com/office/drawing/2014/main" id="{23BF0B7C-ABF9-F442-9ADC-49D4B72BD98D}"/>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22977258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60" name="Rectangle 2"/>
          <p:cNvSpPr>
            <a:spLocks noGrp="1" noChangeArrowheads="1"/>
          </p:cNvSpPr>
          <p:nvPr>
            <p:ph type="title" idx="4294967295"/>
          </p:nvPr>
        </p:nvSpPr>
        <p:spPr/>
        <p:txBody>
          <a:bodyPr>
            <a:normAutofit fontScale="90000"/>
          </a:bodyPr>
          <a:lstStyle/>
          <a:p>
            <a:pPr eaLnBrk="1" hangingPunct="1"/>
            <a:r>
              <a:rPr lang="en-US" noProof="0" dirty="0">
                <a:latin typeface="+mj-lt"/>
              </a:rPr>
              <a:t>Gulfs of execution and evaluation </a:t>
            </a:r>
          </a:p>
        </p:txBody>
      </p:sp>
      <p:sp>
        <p:nvSpPr>
          <p:cNvPr id="96261" name="Rectangle 3"/>
          <p:cNvSpPr>
            <a:spLocks noGrp="1" noChangeArrowheads="1"/>
          </p:cNvSpPr>
          <p:nvPr>
            <p:ph type="body" idx="4294967295"/>
          </p:nvPr>
        </p:nvSpPr>
        <p:spPr/>
        <p:txBody>
          <a:bodyPr>
            <a:normAutofit fontScale="77500" lnSpcReduction="20000"/>
          </a:bodyPr>
          <a:lstStyle/>
          <a:p>
            <a:pPr eaLnBrk="1" hangingPunct="1">
              <a:lnSpc>
                <a:spcPct val="90000"/>
              </a:lnSpc>
            </a:pPr>
            <a:r>
              <a:rPr lang="en-US" sz="3300" noProof="0" dirty="0">
                <a:latin typeface="+mj-lt"/>
              </a:rPr>
              <a:t>The </a:t>
            </a:r>
            <a:r>
              <a:rPr lang="en-US" altLang="ja-JP" sz="3300" noProof="0" dirty="0">
                <a:latin typeface="+mj-lt"/>
              </a:rPr>
              <a:t>‘</a:t>
            </a:r>
            <a:r>
              <a:rPr lang="en-US" sz="3300" noProof="0" dirty="0">
                <a:latin typeface="+mj-lt"/>
              </a:rPr>
              <a:t>gulfs</a:t>
            </a:r>
            <a:r>
              <a:rPr lang="en-US" altLang="ja-JP" sz="3300" noProof="0" dirty="0">
                <a:latin typeface="+mj-lt"/>
              </a:rPr>
              <a:t>’</a:t>
            </a:r>
            <a:r>
              <a:rPr lang="en-US" sz="3300" noProof="0" dirty="0">
                <a:latin typeface="+mj-lt"/>
              </a:rPr>
              <a:t> explicate the gaps that exist between the user and the interface </a:t>
            </a:r>
          </a:p>
          <a:p>
            <a:pPr eaLnBrk="1" hangingPunct="1">
              <a:lnSpc>
                <a:spcPct val="90000"/>
              </a:lnSpc>
            </a:pPr>
            <a:endParaRPr lang="en-US" sz="1200" noProof="0" dirty="0">
              <a:latin typeface="+mj-lt"/>
            </a:endParaRPr>
          </a:p>
          <a:p>
            <a:pPr eaLnBrk="1" hangingPunct="1">
              <a:lnSpc>
                <a:spcPct val="90000"/>
              </a:lnSpc>
            </a:pPr>
            <a:r>
              <a:rPr lang="en-US" sz="3300" noProof="0" dirty="0">
                <a:latin typeface="+mj-lt"/>
              </a:rPr>
              <a:t>The gulf of execution</a:t>
            </a:r>
            <a:r>
              <a:rPr lang="en-US" sz="2800" noProof="0" dirty="0">
                <a:latin typeface="+mj-lt"/>
              </a:rPr>
              <a:t> </a:t>
            </a:r>
          </a:p>
          <a:p>
            <a:pPr lvl="1" eaLnBrk="1" hangingPunct="1">
              <a:lnSpc>
                <a:spcPct val="90000"/>
              </a:lnSpc>
              <a:buFont typeface="Wingdings" pitchFamily="2" charset="2"/>
              <a:buChar char="§"/>
            </a:pPr>
            <a:r>
              <a:rPr lang="en-US" sz="2600" noProof="0" dirty="0">
                <a:latin typeface="+mj-lt"/>
                <a:ea typeface="ＭＳ Ｐゴシック" charset="0"/>
              </a:rPr>
              <a:t>The distance from the user to the physical system</a:t>
            </a:r>
          </a:p>
          <a:p>
            <a:pPr lvl="1" eaLnBrk="1" hangingPunct="1">
              <a:lnSpc>
                <a:spcPct val="90000"/>
              </a:lnSpc>
            </a:pPr>
            <a:endParaRPr lang="en-US" sz="1200" noProof="0" dirty="0">
              <a:latin typeface="+mj-lt"/>
              <a:ea typeface="ＭＳ Ｐゴシック" charset="0"/>
            </a:endParaRPr>
          </a:p>
          <a:p>
            <a:pPr eaLnBrk="1" hangingPunct="1">
              <a:lnSpc>
                <a:spcPct val="90000"/>
              </a:lnSpc>
            </a:pPr>
            <a:r>
              <a:rPr lang="en-US" sz="3300" noProof="0" dirty="0">
                <a:latin typeface="+mj-lt"/>
              </a:rPr>
              <a:t>The gulf of evaluation </a:t>
            </a:r>
          </a:p>
          <a:p>
            <a:pPr lvl="1" eaLnBrk="1" hangingPunct="1">
              <a:lnSpc>
                <a:spcPct val="90000"/>
              </a:lnSpc>
              <a:buFont typeface="Wingdings" pitchFamily="2" charset="2"/>
              <a:buChar char="§"/>
            </a:pPr>
            <a:r>
              <a:rPr lang="en-US" sz="2600" noProof="0" dirty="0">
                <a:latin typeface="+mj-lt"/>
                <a:ea typeface="ＭＳ Ｐゴシック" charset="0"/>
              </a:rPr>
              <a:t>The distance from the physical system to the user</a:t>
            </a:r>
          </a:p>
          <a:p>
            <a:pPr eaLnBrk="1" hangingPunct="1">
              <a:lnSpc>
                <a:spcPct val="90000"/>
              </a:lnSpc>
              <a:spcBef>
                <a:spcPts val="2400"/>
              </a:spcBef>
            </a:pPr>
            <a:r>
              <a:rPr lang="en-US" sz="3300" noProof="0" dirty="0">
                <a:latin typeface="+mj-lt"/>
              </a:rPr>
              <a:t>Bridging the gulfs can reduce cognitive effort required to perform tasks</a:t>
            </a:r>
          </a:p>
          <a:p>
            <a:pPr>
              <a:lnSpc>
                <a:spcPct val="90000"/>
              </a:lnSpc>
              <a:spcBef>
                <a:spcPts val="2400"/>
              </a:spcBef>
            </a:pPr>
            <a:r>
              <a:rPr lang="en-US" sz="3300" noProof="0" dirty="0">
                <a:latin typeface="+mj-lt"/>
              </a:rPr>
              <a:t>Can reveal whether interface increases or decreases cognitive load and whether it is obvious what to do next</a:t>
            </a:r>
            <a:r>
              <a:rPr lang="en-US" sz="3300" dirty="0">
                <a:latin typeface="+mj-lt"/>
              </a:rPr>
              <a:t> (</a:t>
            </a:r>
            <a:r>
              <a:rPr lang="en-GB" sz="3300" dirty="0">
                <a:latin typeface="+mj-lt"/>
              </a:rPr>
              <a:t>Norman, 1986; Hutchins et al, 1986)</a:t>
            </a:r>
            <a:endParaRPr lang="en-US" sz="3300" dirty="0">
              <a:latin typeface="+mj-lt"/>
            </a:endParaRPr>
          </a:p>
        </p:txBody>
      </p:sp>
      <p:sp>
        <p:nvSpPr>
          <p:cNvPr id="3" name="Footer Placeholder 2">
            <a:extLst>
              <a:ext uri="{FF2B5EF4-FFF2-40B4-BE49-F238E27FC236}">
                <a16:creationId xmlns:a16="http://schemas.microsoft.com/office/drawing/2014/main" id="{21B7A01C-6C55-B745-8258-E5D8C9B88EBB}"/>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9138060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4"/>
          <p:cNvSpPr>
            <a:spLocks noGrp="1"/>
          </p:cNvSpPr>
          <p:nvPr>
            <p:ph type="title"/>
          </p:nvPr>
        </p:nvSpPr>
        <p:spPr/>
        <p:txBody>
          <a:bodyPr/>
          <a:lstStyle/>
          <a:p>
            <a:pPr eaLnBrk="1" hangingPunct="1"/>
            <a:r>
              <a:rPr lang="en-US" noProof="0" dirty="0">
                <a:latin typeface="+mj-lt"/>
              </a:rPr>
              <a:t>Bridging the gulfs</a:t>
            </a:r>
          </a:p>
        </p:txBody>
      </p:sp>
      <p:pic>
        <p:nvPicPr>
          <p:cNvPr id="2" name="Picture 1" descr="Screenshot of bridging the gulfs of execution and evaluation, with The User, The World, and arrows depicting Gulf of Execution and Gulf of Evaluation."/>
          <p:cNvPicPr>
            <a:picLocks noChangeAspect="1"/>
          </p:cNvPicPr>
          <p:nvPr/>
        </p:nvPicPr>
        <p:blipFill>
          <a:blip r:embed="rId3"/>
          <a:stretch>
            <a:fillRect/>
          </a:stretch>
        </p:blipFill>
        <p:spPr>
          <a:xfrm>
            <a:off x="2483768" y="2132856"/>
            <a:ext cx="4752528" cy="2529952"/>
          </a:xfrm>
          <a:prstGeom prst="rect">
            <a:avLst/>
          </a:prstGeom>
        </p:spPr>
      </p:pic>
      <p:sp>
        <p:nvSpPr>
          <p:cNvPr id="3" name="Footer Placeholder 2">
            <a:extLst>
              <a:ext uri="{FF2B5EF4-FFF2-40B4-BE49-F238E27FC236}">
                <a16:creationId xmlns:a16="http://schemas.microsoft.com/office/drawing/2014/main" id="{98A24327-D1AE-A24F-B3A0-91C6F4DFF6F5}"/>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60926935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6" name="Rectangle 2"/>
          <p:cNvSpPr>
            <a:spLocks noGrp="1" noChangeArrowheads="1"/>
          </p:cNvSpPr>
          <p:nvPr>
            <p:ph type="title" idx="4294967295"/>
          </p:nvPr>
        </p:nvSpPr>
        <p:spPr/>
        <p:txBody>
          <a:bodyPr/>
          <a:lstStyle/>
          <a:p>
            <a:pPr eaLnBrk="1" hangingPunct="1"/>
            <a:r>
              <a:rPr lang="en-US" noProof="0" dirty="0">
                <a:latin typeface="+mj-lt"/>
              </a:rPr>
              <a:t>Information processing</a:t>
            </a:r>
          </a:p>
        </p:txBody>
      </p:sp>
      <p:sp>
        <p:nvSpPr>
          <p:cNvPr id="100357" name="Rectangle 3"/>
          <p:cNvSpPr>
            <a:spLocks noGrp="1" noChangeArrowheads="1"/>
          </p:cNvSpPr>
          <p:nvPr>
            <p:ph type="body" idx="4294967295"/>
          </p:nvPr>
        </p:nvSpPr>
        <p:spPr/>
        <p:txBody>
          <a:bodyPr/>
          <a:lstStyle/>
          <a:p>
            <a:pPr eaLnBrk="1" hangingPunct="1"/>
            <a:r>
              <a:rPr lang="en-US" noProof="0" dirty="0">
                <a:latin typeface="+mj-lt"/>
              </a:rPr>
              <a:t>Conceptualizes human performance in metaphorical terms of information processing stages</a:t>
            </a:r>
          </a:p>
        </p:txBody>
      </p:sp>
      <p:pic>
        <p:nvPicPr>
          <p:cNvPr id="2" name="Picture 1" descr="Diagram of Screenshot of human information processing model, with steps such as Encoding, Comparison, Response selection, Response execution, and Output or Responses."/>
          <p:cNvPicPr>
            <a:picLocks noChangeAspect="1"/>
          </p:cNvPicPr>
          <p:nvPr/>
        </p:nvPicPr>
        <p:blipFill>
          <a:blip r:embed="rId3"/>
          <a:stretch>
            <a:fillRect/>
          </a:stretch>
        </p:blipFill>
        <p:spPr>
          <a:xfrm>
            <a:off x="353335" y="3789898"/>
            <a:ext cx="8333466" cy="1002690"/>
          </a:xfrm>
          <a:prstGeom prst="rect">
            <a:avLst/>
          </a:prstGeom>
        </p:spPr>
      </p:pic>
      <p:sp>
        <p:nvSpPr>
          <p:cNvPr id="3" name="Footer Placeholder 2">
            <a:extLst>
              <a:ext uri="{FF2B5EF4-FFF2-40B4-BE49-F238E27FC236}">
                <a16:creationId xmlns:a16="http://schemas.microsoft.com/office/drawing/2014/main" id="{CA644BD5-8F6E-3D44-8645-1E44F797C5DD}"/>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57104551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500" name="Title 1"/>
          <p:cNvSpPr>
            <a:spLocks noGrp="1"/>
          </p:cNvSpPr>
          <p:nvPr>
            <p:ph type="title" idx="4294967295"/>
          </p:nvPr>
        </p:nvSpPr>
        <p:spPr/>
        <p:txBody>
          <a:bodyPr/>
          <a:lstStyle/>
          <a:p>
            <a:pPr eaLnBrk="1" hangingPunct="1"/>
            <a:r>
              <a:rPr lang="en-US" noProof="0" dirty="0">
                <a:latin typeface="+mj-lt"/>
              </a:rPr>
              <a:t>Limitations </a:t>
            </a:r>
          </a:p>
        </p:txBody>
      </p:sp>
      <p:sp>
        <p:nvSpPr>
          <p:cNvPr id="106501" name="Content Placeholder 2"/>
          <p:cNvSpPr>
            <a:spLocks noGrp="1"/>
          </p:cNvSpPr>
          <p:nvPr>
            <p:ph idx="4294967295"/>
          </p:nvPr>
        </p:nvSpPr>
        <p:spPr/>
        <p:txBody>
          <a:bodyPr/>
          <a:lstStyle/>
          <a:p>
            <a:pPr eaLnBrk="1" hangingPunct="1"/>
            <a:r>
              <a:rPr lang="en-US" noProof="0" dirty="0">
                <a:latin typeface="+mj-lt"/>
              </a:rPr>
              <a:t>Based on modeling mental activities that happen exclusively inside the head</a:t>
            </a:r>
          </a:p>
          <a:p>
            <a:pPr>
              <a:spcBef>
                <a:spcPts val="2400"/>
              </a:spcBef>
            </a:pPr>
            <a:r>
              <a:rPr lang="en-US" dirty="0">
                <a:latin typeface="+mj-lt"/>
              </a:rPr>
              <a:t>Do not adequately account for how people interact with computers and other devices in real world</a:t>
            </a:r>
          </a:p>
          <a:p>
            <a:pPr eaLnBrk="1" hangingPunct="1"/>
            <a:endParaRPr lang="en-US" noProof="0" dirty="0">
              <a:latin typeface="Liberation Sans"/>
            </a:endParaRPr>
          </a:p>
        </p:txBody>
      </p:sp>
      <p:sp>
        <p:nvSpPr>
          <p:cNvPr id="3" name="Footer Placeholder 2">
            <a:extLst>
              <a:ext uri="{FF2B5EF4-FFF2-40B4-BE49-F238E27FC236}">
                <a16:creationId xmlns:a16="http://schemas.microsoft.com/office/drawing/2014/main" id="{03DFEE7A-517D-3345-91EC-580BB8B4B86F}"/>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27782279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4" name="Rectangle 2"/>
          <p:cNvSpPr>
            <a:spLocks noGrp="1" noChangeArrowheads="1"/>
          </p:cNvSpPr>
          <p:nvPr>
            <p:ph type="title" idx="4294967295"/>
          </p:nvPr>
        </p:nvSpPr>
        <p:spPr/>
        <p:txBody>
          <a:bodyPr/>
          <a:lstStyle/>
          <a:p>
            <a:pPr eaLnBrk="1" hangingPunct="1"/>
            <a:r>
              <a:rPr lang="en-US" noProof="0" dirty="0">
                <a:latin typeface="+mj-lt"/>
              </a:rPr>
              <a:t>Distributed cognition</a:t>
            </a:r>
          </a:p>
        </p:txBody>
      </p:sp>
      <p:sp>
        <p:nvSpPr>
          <p:cNvPr id="117765" name="Rectangle 3"/>
          <p:cNvSpPr>
            <a:spLocks noGrp="1" noChangeArrowheads="1"/>
          </p:cNvSpPr>
          <p:nvPr>
            <p:ph type="body" idx="4294967295"/>
          </p:nvPr>
        </p:nvSpPr>
        <p:spPr/>
        <p:txBody>
          <a:bodyPr>
            <a:normAutofit lnSpcReduction="10000"/>
          </a:bodyPr>
          <a:lstStyle/>
          <a:p>
            <a:pPr eaLnBrk="1" hangingPunct="1">
              <a:lnSpc>
                <a:spcPct val="90000"/>
              </a:lnSpc>
              <a:spcBef>
                <a:spcPts val="2400"/>
              </a:spcBef>
            </a:pPr>
            <a:r>
              <a:rPr lang="en-US" noProof="0" dirty="0">
                <a:latin typeface="+mj-lt"/>
              </a:rPr>
              <a:t>Concerned with the nature of cognitive phenomena across individuals, artifacts, and internal and external representations (Hutchins, 1995)</a:t>
            </a:r>
          </a:p>
          <a:p>
            <a:pPr eaLnBrk="1" hangingPunct="1">
              <a:lnSpc>
                <a:spcPct val="90000"/>
              </a:lnSpc>
              <a:spcBef>
                <a:spcPts val="2400"/>
              </a:spcBef>
            </a:pPr>
            <a:r>
              <a:rPr lang="en-US" noProof="0" dirty="0">
                <a:latin typeface="+mj-lt"/>
              </a:rPr>
              <a:t>Describes these in terms of propagation across representational state</a:t>
            </a:r>
          </a:p>
          <a:p>
            <a:pPr eaLnBrk="1" hangingPunct="1">
              <a:lnSpc>
                <a:spcPct val="90000"/>
              </a:lnSpc>
              <a:spcBef>
                <a:spcPts val="2400"/>
              </a:spcBef>
            </a:pPr>
            <a:r>
              <a:rPr lang="en-US" noProof="0" dirty="0">
                <a:latin typeface="+mj-lt"/>
              </a:rPr>
              <a:t>Information is transformed through different media (computers, displays, paper, heads)</a:t>
            </a:r>
          </a:p>
          <a:p>
            <a:pPr eaLnBrk="1" hangingPunct="1">
              <a:lnSpc>
                <a:spcPct val="90000"/>
              </a:lnSpc>
            </a:pPr>
            <a:endParaRPr lang="en-US" sz="2800" noProof="0" dirty="0">
              <a:latin typeface="Liberation Sans"/>
            </a:endParaRPr>
          </a:p>
        </p:txBody>
      </p:sp>
      <p:sp>
        <p:nvSpPr>
          <p:cNvPr id="3" name="Footer Placeholder 2">
            <a:extLst>
              <a:ext uri="{FF2B5EF4-FFF2-40B4-BE49-F238E27FC236}">
                <a16:creationId xmlns:a16="http://schemas.microsoft.com/office/drawing/2014/main" id="{E340F87D-15D0-824B-839A-830928B558D2}"/>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738233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p:cNvSpPr>
            <a:spLocks noGrp="1" noChangeArrowheads="1"/>
          </p:cNvSpPr>
          <p:nvPr>
            <p:ph type="title" idx="4294967295"/>
          </p:nvPr>
        </p:nvSpPr>
        <p:spPr>
          <a:xfrm>
            <a:off x="685800" y="304800"/>
            <a:ext cx="7772400" cy="1143000"/>
          </a:xfrm>
        </p:spPr>
        <p:txBody>
          <a:bodyPr/>
          <a:lstStyle/>
          <a:p>
            <a:pPr eaLnBrk="1" hangingPunct="1"/>
            <a:r>
              <a:rPr lang="en-US" noProof="0" dirty="0">
                <a:latin typeface="+mj-lt"/>
              </a:rPr>
              <a:t>Cognitive processes </a:t>
            </a:r>
          </a:p>
        </p:txBody>
      </p:sp>
      <p:sp>
        <p:nvSpPr>
          <p:cNvPr id="19461" name="Rectangle 3"/>
          <p:cNvSpPr>
            <a:spLocks noGrp="1" noChangeArrowheads="1"/>
          </p:cNvSpPr>
          <p:nvPr>
            <p:ph type="body" idx="4294967295"/>
          </p:nvPr>
        </p:nvSpPr>
        <p:spPr>
          <a:xfrm>
            <a:off x="457200" y="1447800"/>
            <a:ext cx="8229600" cy="5181600"/>
          </a:xfrm>
        </p:spPr>
        <p:txBody>
          <a:bodyPr>
            <a:noAutofit/>
          </a:bodyPr>
          <a:lstStyle/>
          <a:p>
            <a:pPr eaLnBrk="1" hangingPunct="1">
              <a:spcBef>
                <a:spcPts val="1800"/>
              </a:spcBef>
            </a:pPr>
            <a:r>
              <a:rPr lang="en-US" noProof="0" dirty="0">
                <a:latin typeface="+mj-lt"/>
              </a:rPr>
              <a:t>Attention</a:t>
            </a:r>
          </a:p>
          <a:p>
            <a:pPr eaLnBrk="1" hangingPunct="1">
              <a:spcBef>
                <a:spcPts val="1800"/>
              </a:spcBef>
            </a:pPr>
            <a:r>
              <a:rPr lang="en-US" noProof="0" dirty="0">
                <a:latin typeface="+mj-lt"/>
              </a:rPr>
              <a:t>Perception</a:t>
            </a:r>
          </a:p>
          <a:p>
            <a:pPr eaLnBrk="1" hangingPunct="1">
              <a:spcBef>
                <a:spcPts val="1800"/>
              </a:spcBef>
            </a:pPr>
            <a:r>
              <a:rPr lang="en-US" noProof="0" dirty="0">
                <a:latin typeface="+mj-lt"/>
              </a:rPr>
              <a:t>Memory</a:t>
            </a:r>
          </a:p>
          <a:p>
            <a:pPr eaLnBrk="1" hangingPunct="1">
              <a:spcBef>
                <a:spcPts val="1800"/>
              </a:spcBef>
            </a:pPr>
            <a:r>
              <a:rPr lang="en-US" noProof="0" dirty="0">
                <a:latin typeface="+mj-lt"/>
              </a:rPr>
              <a:t>Learning</a:t>
            </a:r>
          </a:p>
          <a:p>
            <a:pPr eaLnBrk="1" hangingPunct="1">
              <a:spcBef>
                <a:spcPts val="1800"/>
              </a:spcBef>
            </a:pPr>
            <a:r>
              <a:rPr lang="en-US" noProof="0" dirty="0">
                <a:latin typeface="+mj-lt"/>
              </a:rPr>
              <a:t>Reading, speaking and listening</a:t>
            </a:r>
          </a:p>
          <a:p>
            <a:pPr eaLnBrk="1" hangingPunct="1">
              <a:spcBef>
                <a:spcPts val="1800"/>
              </a:spcBef>
            </a:pPr>
            <a:r>
              <a:rPr lang="en-US" noProof="0" dirty="0">
                <a:latin typeface="+mj-lt"/>
              </a:rPr>
              <a:t>Problem-solving, planning, reasoning and decision-making</a:t>
            </a:r>
          </a:p>
        </p:txBody>
      </p:sp>
      <p:sp>
        <p:nvSpPr>
          <p:cNvPr id="2" name="Footer Placeholder 1">
            <a:extLst>
              <a:ext uri="{FF2B5EF4-FFF2-40B4-BE49-F238E27FC236}">
                <a16:creationId xmlns:a16="http://schemas.microsoft.com/office/drawing/2014/main" id="{16E2FB18-9738-9A40-B263-F7376E22099E}"/>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56504653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0" dirty="0"/>
              <a:t>A cognitive system for ATC </a:t>
            </a:r>
          </a:p>
        </p:txBody>
      </p:sp>
      <p:pic>
        <p:nvPicPr>
          <p:cNvPr id="2" name="Picture 1" descr="Illustration that depicts two pilots in the cockpit monitoring the engine parameters of the planes, along with air traffic controller speaking from the air traffic control center."/>
          <p:cNvPicPr>
            <a:picLocks noChangeAspect="1"/>
          </p:cNvPicPr>
          <p:nvPr/>
        </p:nvPicPr>
        <p:blipFill>
          <a:blip r:embed="rId2"/>
          <a:stretch>
            <a:fillRect/>
          </a:stretch>
        </p:blipFill>
        <p:spPr>
          <a:xfrm>
            <a:off x="2123728" y="1393038"/>
            <a:ext cx="4968552" cy="4625894"/>
          </a:xfrm>
          <a:prstGeom prst="rect">
            <a:avLst/>
          </a:prstGeom>
        </p:spPr>
      </p:pic>
      <p:sp>
        <p:nvSpPr>
          <p:cNvPr id="3" name="Footer Placeholder 2">
            <a:extLst>
              <a:ext uri="{FF2B5EF4-FFF2-40B4-BE49-F238E27FC236}">
                <a16:creationId xmlns:a16="http://schemas.microsoft.com/office/drawing/2014/main" id="{47A7DD79-9445-F141-A310-CE579CD4241F}"/>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96869048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4" name="Rectangle 2"/>
          <p:cNvSpPr>
            <a:spLocks noGrp="1" noChangeArrowheads="1"/>
          </p:cNvSpPr>
          <p:nvPr>
            <p:ph type="title" idx="4294967295"/>
          </p:nvPr>
        </p:nvSpPr>
        <p:spPr/>
        <p:txBody>
          <a:bodyPr/>
          <a:lstStyle/>
          <a:p>
            <a:pPr eaLnBrk="1" hangingPunct="1"/>
            <a:r>
              <a:rPr lang="en-US" noProof="0" dirty="0">
                <a:latin typeface="+mj-lt"/>
              </a:rPr>
              <a:t>What</a:t>
            </a:r>
            <a:r>
              <a:rPr lang="en-US" altLang="ja-JP" noProof="0" dirty="0">
                <a:latin typeface="+mj-lt"/>
              </a:rPr>
              <a:t>’</a:t>
            </a:r>
            <a:r>
              <a:rPr lang="en-US" noProof="0" dirty="0">
                <a:latin typeface="+mj-lt"/>
              </a:rPr>
              <a:t>s involved</a:t>
            </a:r>
          </a:p>
        </p:txBody>
      </p:sp>
      <p:sp>
        <p:nvSpPr>
          <p:cNvPr id="122885" name="Rectangle 3"/>
          <p:cNvSpPr>
            <a:spLocks noGrp="1" noChangeArrowheads="1"/>
          </p:cNvSpPr>
          <p:nvPr>
            <p:ph type="body" idx="4294967295"/>
          </p:nvPr>
        </p:nvSpPr>
        <p:spPr/>
        <p:txBody>
          <a:bodyPr>
            <a:normAutofit fontScale="92500" lnSpcReduction="10000"/>
          </a:bodyPr>
          <a:lstStyle/>
          <a:p>
            <a:pPr eaLnBrk="1" hangingPunct="1">
              <a:lnSpc>
                <a:spcPct val="90000"/>
              </a:lnSpc>
              <a:spcBef>
                <a:spcPts val="2400"/>
              </a:spcBef>
            </a:pPr>
            <a:r>
              <a:rPr lang="en-US" noProof="0" dirty="0">
                <a:latin typeface="+mj-lt"/>
              </a:rPr>
              <a:t>The distributed problem-solving that takes place </a:t>
            </a:r>
          </a:p>
          <a:p>
            <a:pPr eaLnBrk="1" hangingPunct="1">
              <a:lnSpc>
                <a:spcPct val="90000"/>
              </a:lnSpc>
              <a:spcBef>
                <a:spcPts val="2400"/>
              </a:spcBef>
            </a:pPr>
            <a:r>
              <a:rPr lang="en-US" noProof="0" dirty="0">
                <a:latin typeface="+mj-lt"/>
              </a:rPr>
              <a:t>The role of verbal and non-verbal behavior</a:t>
            </a:r>
          </a:p>
          <a:p>
            <a:pPr eaLnBrk="1" hangingPunct="1">
              <a:lnSpc>
                <a:spcPct val="90000"/>
              </a:lnSpc>
              <a:spcBef>
                <a:spcPts val="2400"/>
              </a:spcBef>
            </a:pPr>
            <a:r>
              <a:rPr lang="en-US" noProof="0" dirty="0">
                <a:latin typeface="+mj-lt"/>
              </a:rPr>
              <a:t>The various coordinating mechanisms that are used (for example, rules and procedures)</a:t>
            </a:r>
          </a:p>
          <a:p>
            <a:pPr eaLnBrk="1" hangingPunct="1">
              <a:lnSpc>
                <a:spcPct val="90000"/>
              </a:lnSpc>
              <a:spcBef>
                <a:spcPts val="2400"/>
              </a:spcBef>
            </a:pPr>
            <a:r>
              <a:rPr lang="en-US" noProof="0" dirty="0">
                <a:latin typeface="+mj-lt"/>
              </a:rPr>
              <a:t>The communication that takes place as the collaborative activity progresses</a:t>
            </a:r>
          </a:p>
          <a:p>
            <a:pPr eaLnBrk="1" hangingPunct="1">
              <a:lnSpc>
                <a:spcPct val="90000"/>
              </a:lnSpc>
              <a:spcBef>
                <a:spcPts val="2400"/>
              </a:spcBef>
            </a:pPr>
            <a:r>
              <a:rPr lang="en-US" noProof="0" dirty="0">
                <a:latin typeface="+mj-lt"/>
              </a:rPr>
              <a:t>How knowledge is shared and accessed</a:t>
            </a:r>
          </a:p>
          <a:p>
            <a:pPr eaLnBrk="1" hangingPunct="1">
              <a:lnSpc>
                <a:spcPct val="90000"/>
              </a:lnSpc>
            </a:pPr>
            <a:endParaRPr lang="en-US" sz="2800" noProof="0" dirty="0">
              <a:latin typeface="Liberation Sans"/>
            </a:endParaRPr>
          </a:p>
        </p:txBody>
      </p:sp>
      <p:sp>
        <p:nvSpPr>
          <p:cNvPr id="3" name="Footer Placeholder 2">
            <a:extLst>
              <a:ext uri="{FF2B5EF4-FFF2-40B4-BE49-F238E27FC236}">
                <a16:creationId xmlns:a16="http://schemas.microsoft.com/office/drawing/2014/main" id="{84088CEB-70DC-DD4B-8827-CDD18F33D332}"/>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44379969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4" name="Rectangle 2"/>
          <p:cNvSpPr>
            <a:spLocks noGrp="1" noChangeArrowheads="1"/>
          </p:cNvSpPr>
          <p:nvPr>
            <p:ph type="title" idx="4294967295"/>
          </p:nvPr>
        </p:nvSpPr>
        <p:spPr>
          <a:xfrm>
            <a:off x="685800" y="304800"/>
            <a:ext cx="7772400" cy="1143000"/>
          </a:xfrm>
        </p:spPr>
        <p:txBody>
          <a:bodyPr/>
          <a:lstStyle/>
          <a:p>
            <a:pPr eaLnBrk="1" hangingPunct="1"/>
            <a:r>
              <a:rPr lang="en-US" noProof="0" dirty="0">
                <a:latin typeface="+mj-lt"/>
              </a:rPr>
              <a:t>External cognition</a:t>
            </a:r>
          </a:p>
        </p:txBody>
      </p:sp>
      <p:sp>
        <p:nvSpPr>
          <p:cNvPr id="107525" name="Rectangle 3"/>
          <p:cNvSpPr>
            <a:spLocks noGrp="1" noChangeArrowheads="1"/>
          </p:cNvSpPr>
          <p:nvPr>
            <p:ph type="body" idx="4294967295"/>
          </p:nvPr>
        </p:nvSpPr>
        <p:spPr>
          <a:xfrm>
            <a:off x="762000" y="1447800"/>
            <a:ext cx="7772400" cy="4953000"/>
          </a:xfrm>
        </p:spPr>
        <p:txBody>
          <a:bodyPr>
            <a:noAutofit/>
          </a:bodyPr>
          <a:lstStyle/>
          <a:p>
            <a:pPr eaLnBrk="1" hangingPunct="1">
              <a:spcBef>
                <a:spcPts val="2400"/>
              </a:spcBef>
            </a:pPr>
            <a:r>
              <a:rPr lang="en-US" sz="2600" noProof="0" dirty="0">
                <a:latin typeface="+mj-lt"/>
              </a:rPr>
              <a:t>Concerned with explaining how we interact with external representations (such as maps, notes, and diagrams)</a:t>
            </a:r>
          </a:p>
          <a:p>
            <a:pPr eaLnBrk="1" hangingPunct="1">
              <a:spcBef>
                <a:spcPts val="2400"/>
              </a:spcBef>
            </a:pPr>
            <a:r>
              <a:rPr lang="en-US" sz="2600" noProof="0" dirty="0">
                <a:latin typeface="+mj-lt"/>
              </a:rPr>
              <a:t>What are the cognitive benefits and what processes involved</a:t>
            </a:r>
          </a:p>
          <a:p>
            <a:pPr eaLnBrk="1" hangingPunct="1">
              <a:spcBef>
                <a:spcPts val="2400"/>
              </a:spcBef>
            </a:pPr>
            <a:r>
              <a:rPr lang="en-US" sz="2600" noProof="0" dirty="0">
                <a:latin typeface="+mj-lt"/>
              </a:rPr>
              <a:t>How they extend cognition</a:t>
            </a:r>
          </a:p>
          <a:p>
            <a:pPr eaLnBrk="1" hangingPunct="1">
              <a:spcBef>
                <a:spcPts val="2400"/>
              </a:spcBef>
            </a:pPr>
            <a:r>
              <a:rPr lang="en-US" sz="2600" noProof="0" dirty="0">
                <a:latin typeface="+mj-lt"/>
              </a:rPr>
              <a:t>What technologies can we develop to help people carry out complex tasks (for example, learning, problem solving, and  decision-making)?</a:t>
            </a:r>
          </a:p>
        </p:txBody>
      </p:sp>
      <p:sp>
        <p:nvSpPr>
          <p:cNvPr id="3" name="Footer Placeholder 2">
            <a:extLst>
              <a:ext uri="{FF2B5EF4-FFF2-40B4-BE49-F238E27FC236}">
                <a16:creationId xmlns:a16="http://schemas.microsoft.com/office/drawing/2014/main" id="{91D7BF8F-1BD8-9144-A973-26DE32EFE252}"/>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59856341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2" name="Rectangle 2"/>
          <p:cNvSpPr>
            <a:spLocks noGrp="1" noChangeArrowheads="1"/>
          </p:cNvSpPr>
          <p:nvPr>
            <p:ph type="title" idx="4294967295"/>
          </p:nvPr>
        </p:nvSpPr>
        <p:spPr>
          <a:xfrm>
            <a:off x="1008720" y="335862"/>
            <a:ext cx="7126560" cy="1143000"/>
          </a:xfrm>
        </p:spPr>
        <p:txBody>
          <a:bodyPr>
            <a:normAutofit fontScale="90000"/>
          </a:bodyPr>
          <a:lstStyle/>
          <a:p>
            <a:pPr eaLnBrk="1" hangingPunct="1"/>
            <a:r>
              <a:rPr lang="en-US" noProof="0" dirty="0">
                <a:latin typeface="+mj-lt"/>
              </a:rPr>
              <a:t>Externalizing to reduce memory load</a:t>
            </a:r>
          </a:p>
        </p:txBody>
      </p:sp>
      <p:sp>
        <p:nvSpPr>
          <p:cNvPr id="109573" name="Rectangle 3"/>
          <p:cNvSpPr>
            <a:spLocks noGrp="1" noChangeArrowheads="1"/>
          </p:cNvSpPr>
          <p:nvPr>
            <p:ph type="body" idx="4294967295"/>
          </p:nvPr>
        </p:nvSpPr>
        <p:spPr>
          <a:xfrm>
            <a:off x="381000" y="1700808"/>
            <a:ext cx="8382000" cy="4464496"/>
          </a:xfrm>
        </p:spPr>
        <p:txBody>
          <a:bodyPr>
            <a:noAutofit/>
          </a:bodyPr>
          <a:lstStyle/>
          <a:p>
            <a:pPr eaLnBrk="1" hangingPunct="1">
              <a:lnSpc>
                <a:spcPct val="90000"/>
              </a:lnSpc>
            </a:pPr>
            <a:r>
              <a:rPr lang="en-US" sz="2800" noProof="0" dirty="0">
                <a:latin typeface="+mn-lt"/>
              </a:rPr>
              <a:t>Examples include the use of diaries, reminders, calendars, notes, shopping lists, to-do lists </a:t>
            </a:r>
          </a:p>
          <a:p>
            <a:pPr lvl="1" eaLnBrk="1" hangingPunct="1">
              <a:lnSpc>
                <a:spcPct val="90000"/>
              </a:lnSpc>
              <a:buFont typeface="Wingdings" pitchFamily="2" charset="2"/>
              <a:buChar char="§"/>
            </a:pPr>
            <a:r>
              <a:rPr lang="en-US" sz="2400" noProof="0" dirty="0">
                <a:latin typeface="+mn-lt"/>
                <a:ea typeface="ＭＳ Ｐゴシック" charset="0"/>
              </a:rPr>
              <a:t>Written to remind us of what to do</a:t>
            </a:r>
            <a:endParaRPr lang="en-US" sz="2400" noProof="0" dirty="0">
              <a:latin typeface="+mn-lt"/>
            </a:endParaRPr>
          </a:p>
          <a:p>
            <a:pPr eaLnBrk="1" hangingPunct="1">
              <a:lnSpc>
                <a:spcPct val="90000"/>
              </a:lnSpc>
            </a:pPr>
            <a:r>
              <a:rPr lang="en-US" sz="2800" noProof="0" dirty="0">
                <a:latin typeface="+mn-lt"/>
              </a:rPr>
              <a:t>Post-its, piles, marked emails are used to:</a:t>
            </a:r>
          </a:p>
          <a:p>
            <a:pPr lvl="1">
              <a:lnSpc>
                <a:spcPct val="90000"/>
              </a:lnSpc>
              <a:buFont typeface="Wingdings" pitchFamily="2" charset="2"/>
              <a:buChar char="§"/>
            </a:pPr>
            <a:r>
              <a:rPr lang="en-US" sz="2400" dirty="0">
                <a:latin typeface="+mn-lt"/>
                <a:ea typeface="ＭＳ Ｐゴシック" charset="0"/>
              </a:rPr>
              <a:t>Where placed indicates priority of what to do</a:t>
            </a:r>
          </a:p>
          <a:p>
            <a:pPr eaLnBrk="1" hangingPunct="1">
              <a:lnSpc>
                <a:spcPct val="90000"/>
              </a:lnSpc>
            </a:pPr>
            <a:r>
              <a:rPr lang="en-US" sz="2800" noProof="0" dirty="0">
                <a:latin typeface="+mn-lt"/>
              </a:rPr>
              <a:t>External representations:</a:t>
            </a:r>
          </a:p>
          <a:p>
            <a:pPr lvl="1">
              <a:lnSpc>
                <a:spcPct val="90000"/>
              </a:lnSpc>
              <a:buFont typeface="Wingdings" pitchFamily="2" charset="2"/>
              <a:buChar char="§"/>
            </a:pPr>
            <a:r>
              <a:rPr lang="en-US" sz="2400" dirty="0">
                <a:latin typeface="+mn-lt"/>
                <a:ea typeface="ＭＳ Ｐゴシック" charset="0"/>
              </a:rPr>
              <a:t>Remind us that we need to do something (for example, to buy something for mother’s day)</a:t>
            </a:r>
          </a:p>
          <a:p>
            <a:pPr lvl="1">
              <a:lnSpc>
                <a:spcPct val="90000"/>
              </a:lnSpc>
              <a:buFont typeface="Wingdings" pitchFamily="2" charset="2"/>
              <a:buChar char="§"/>
            </a:pPr>
            <a:r>
              <a:rPr lang="en-US" sz="2400" dirty="0">
                <a:latin typeface="+mn-lt"/>
                <a:ea typeface="ＭＳ Ｐゴシック" charset="0"/>
              </a:rPr>
              <a:t>Remind us of what to do (for instance, buy a card)</a:t>
            </a:r>
          </a:p>
          <a:p>
            <a:pPr lvl="1">
              <a:lnSpc>
                <a:spcPct val="90000"/>
              </a:lnSpc>
              <a:buFont typeface="Wingdings" pitchFamily="2" charset="2"/>
              <a:buChar char="§"/>
            </a:pPr>
            <a:r>
              <a:rPr lang="en-US" sz="2400" dirty="0">
                <a:latin typeface="+mn-lt"/>
                <a:ea typeface="ＭＳ Ｐゴシック" charset="0"/>
              </a:rPr>
              <a:t>Remind us when to do something (for example, send a card by a certain date)</a:t>
            </a:r>
          </a:p>
        </p:txBody>
      </p:sp>
      <p:sp>
        <p:nvSpPr>
          <p:cNvPr id="3" name="Footer Placeholder 2">
            <a:extLst>
              <a:ext uri="{FF2B5EF4-FFF2-40B4-BE49-F238E27FC236}">
                <a16:creationId xmlns:a16="http://schemas.microsoft.com/office/drawing/2014/main" id="{B1E908D2-A5CF-3C4F-8F2B-C9A2A7DCBF19}"/>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62177207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20" name="Rectangle 2"/>
          <p:cNvSpPr>
            <a:spLocks noGrp="1" noChangeArrowheads="1"/>
          </p:cNvSpPr>
          <p:nvPr>
            <p:ph type="title" idx="4294967295"/>
          </p:nvPr>
        </p:nvSpPr>
        <p:spPr>
          <a:xfrm>
            <a:off x="628650" y="365125"/>
            <a:ext cx="7886700" cy="1047651"/>
          </a:xfrm>
        </p:spPr>
        <p:txBody>
          <a:bodyPr/>
          <a:lstStyle/>
          <a:p>
            <a:pPr eaLnBrk="1" hangingPunct="1"/>
            <a:r>
              <a:rPr lang="en-US" noProof="0" dirty="0">
                <a:latin typeface="+mj-lt"/>
              </a:rPr>
              <a:t>Computational offloading</a:t>
            </a:r>
          </a:p>
        </p:txBody>
      </p:sp>
      <p:sp>
        <p:nvSpPr>
          <p:cNvPr id="111621" name="Rectangle 3"/>
          <p:cNvSpPr>
            <a:spLocks noGrp="1" noChangeArrowheads="1"/>
          </p:cNvSpPr>
          <p:nvPr>
            <p:ph type="body" idx="4294967295"/>
          </p:nvPr>
        </p:nvSpPr>
        <p:spPr>
          <a:xfrm>
            <a:off x="685800" y="1412776"/>
            <a:ext cx="7772400" cy="4607024"/>
          </a:xfrm>
        </p:spPr>
        <p:txBody>
          <a:bodyPr>
            <a:noAutofit/>
          </a:bodyPr>
          <a:lstStyle/>
          <a:p>
            <a:pPr eaLnBrk="1" hangingPunct="1">
              <a:lnSpc>
                <a:spcPct val="90000"/>
              </a:lnSpc>
            </a:pPr>
            <a:r>
              <a:rPr lang="en-US" sz="2800" noProof="0" dirty="0">
                <a:latin typeface="+mj-lt"/>
              </a:rPr>
              <a:t>When a tool is used in conjunction with an external representation to carry out a computation (for instance, pen and paper)</a:t>
            </a:r>
          </a:p>
          <a:p>
            <a:pPr eaLnBrk="1" hangingPunct="1">
              <a:lnSpc>
                <a:spcPct val="90000"/>
              </a:lnSpc>
              <a:spcBef>
                <a:spcPts val="1200"/>
              </a:spcBef>
            </a:pPr>
            <a:r>
              <a:rPr lang="en-US" sz="2800" noProof="0" dirty="0">
                <a:latin typeface="+mj-lt"/>
              </a:rPr>
              <a:t>Try doing the two sums below (a) in your head, (b) on a piece of paper, and (c) with a calculator.</a:t>
            </a:r>
          </a:p>
          <a:p>
            <a:pPr marL="457200" lvl="1" indent="0" algn="ctr">
              <a:lnSpc>
                <a:spcPct val="90000"/>
              </a:lnSpc>
              <a:buNone/>
            </a:pPr>
            <a:r>
              <a:rPr lang="en-US" noProof="0" dirty="0">
                <a:latin typeface="+mj-lt"/>
                <a:ea typeface="ＭＳ Ｐゴシック" charset="0"/>
              </a:rPr>
              <a:t>	</a:t>
            </a:r>
            <a:r>
              <a:rPr lang="en-US" sz="3200" noProof="0" dirty="0">
                <a:latin typeface="+mj-lt"/>
                <a:ea typeface="ＭＳ Ｐゴシック" charset="0"/>
              </a:rPr>
              <a:t>234 ×456 = ??</a:t>
            </a:r>
          </a:p>
          <a:p>
            <a:pPr marL="457200" lvl="1" indent="0" algn="ctr" eaLnBrk="1" hangingPunct="1">
              <a:lnSpc>
                <a:spcPct val="90000"/>
              </a:lnSpc>
              <a:buNone/>
            </a:pPr>
            <a:r>
              <a:rPr lang="en-US" sz="3200" noProof="0" dirty="0">
                <a:latin typeface="+mj-lt"/>
                <a:ea typeface="ＭＳ Ｐゴシック" charset="0"/>
              </a:rPr>
              <a:t>	CCXXXIIII×CCCCXXXXXVI = ???</a:t>
            </a:r>
          </a:p>
          <a:p>
            <a:pPr eaLnBrk="1" hangingPunct="1">
              <a:lnSpc>
                <a:spcPct val="90000"/>
              </a:lnSpc>
              <a:spcBef>
                <a:spcPts val="1200"/>
              </a:spcBef>
            </a:pPr>
            <a:r>
              <a:rPr lang="en-US" sz="2800" noProof="0" dirty="0">
                <a:latin typeface="+mj-lt"/>
              </a:rPr>
              <a:t>Which is easiest and why? Both are identical sums</a:t>
            </a:r>
            <a:r>
              <a:rPr lang="en-US" noProof="0" dirty="0">
                <a:latin typeface="+mj-lt"/>
              </a:rPr>
              <a:t> </a:t>
            </a:r>
          </a:p>
        </p:txBody>
      </p:sp>
      <p:sp>
        <p:nvSpPr>
          <p:cNvPr id="3" name="Footer Placeholder 2">
            <a:extLst>
              <a:ext uri="{FF2B5EF4-FFF2-40B4-BE49-F238E27FC236}">
                <a16:creationId xmlns:a16="http://schemas.microsoft.com/office/drawing/2014/main" id="{2764D414-9072-5641-A149-FCB33F580C82}"/>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65851306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8" name="Rectangle 2"/>
          <p:cNvSpPr>
            <a:spLocks noGrp="1" noChangeArrowheads="1"/>
          </p:cNvSpPr>
          <p:nvPr>
            <p:ph type="title" idx="4294967295"/>
          </p:nvPr>
        </p:nvSpPr>
        <p:spPr>
          <a:xfrm>
            <a:off x="685800" y="457200"/>
            <a:ext cx="7772400" cy="1143000"/>
          </a:xfrm>
        </p:spPr>
        <p:txBody>
          <a:bodyPr>
            <a:normAutofit fontScale="90000"/>
          </a:bodyPr>
          <a:lstStyle/>
          <a:p>
            <a:pPr eaLnBrk="1" hangingPunct="1"/>
            <a:r>
              <a:rPr lang="en-US" noProof="0" dirty="0">
                <a:latin typeface="+mj-lt"/>
              </a:rPr>
              <a:t>Annotation and cognitive tracing </a:t>
            </a:r>
          </a:p>
        </p:txBody>
      </p:sp>
      <p:sp>
        <p:nvSpPr>
          <p:cNvPr id="113669" name="Rectangle 3"/>
          <p:cNvSpPr>
            <a:spLocks noGrp="1" noChangeArrowheads="1"/>
          </p:cNvSpPr>
          <p:nvPr>
            <p:ph type="body" idx="4294967295"/>
          </p:nvPr>
        </p:nvSpPr>
        <p:spPr/>
        <p:txBody>
          <a:bodyPr>
            <a:normAutofit/>
          </a:bodyPr>
          <a:lstStyle/>
          <a:p>
            <a:pPr eaLnBrk="1" hangingPunct="1"/>
            <a:r>
              <a:rPr lang="en-US" noProof="0" dirty="0">
                <a:latin typeface="+mj-lt"/>
              </a:rPr>
              <a:t>Annotation involves modifying existing representations through making marks</a:t>
            </a:r>
          </a:p>
          <a:p>
            <a:pPr lvl="1" eaLnBrk="1" hangingPunct="1">
              <a:buFont typeface="Wingdings" pitchFamily="2" charset="2"/>
              <a:buChar char="§"/>
            </a:pPr>
            <a:r>
              <a:rPr lang="en-US" sz="2400" noProof="0" dirty="0">
                <a:latin typeface="+mj-lt"/>
                <a:ea typeface="ＭＳ Ｐゴシック" charset="0"/>
              </a:rPr>
              <a:t>For example, crossing off, ticking, and underlining</a:t>
            </a:r>
          </a:p>
          <a:p>
            <a:pPr eaLnBrk="1" hangingPunct="1">
              <a:spcBef>
                <a:spcPts val="2400"/>
              </a:spcBef>
            </a:pPr>
            <a:r>
              <a:rPr lang="en-US" noProof="0" dirty="0">
                <a:latin typeface="+mj-lt"/>
              </a:rPr>
              <a:t>Cognitive tracing involves externally manipulating items into different orders or structures</a:t>
            </a:r>
          </a:p>
          <a:p>
            <a:pPr lvl="1" eaLnBrk="1" hangingPunct="1">
              <a:buFont typeface="Wingdings" pitchFamily="2" charset="2"/>
              <a:buChar char="§"/>
            </a:pPr>
            <a:r>
              <a:rPr lang="en-US" sz="2400" noProof="0" dirty="0">
                <a:latin typeface="+mj-lt"/>
                <a:ea typeface="ＭＳ Ｐゴシック" charset="0"/>
              </a:rPr>
              <a:t>For instance, playing Scrabble or cards</a:t>
            </a:r>
          </a:p>
        </p:txBody>
      </p:sp>
      <p:sp>
        <p:nvSpPr>
          <p:cNvPr id="3" name="Footer Placeholder 2">
            <a:extLst>
              <a:ext uri="{FF2B5EF4-FFF2-40B4-BE49-F238E27FC236}">
                <a16:creationId xmlns:a16="http://schemas.microsoft.com/office/drawing/2014/main" id="{A747C995-26D7-8346-90D3-59E602DDF2FB}"/>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35436669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6" name="Rectangle 2"/>
          <p:cNvSpPr>
            <a:spLocks noGrp="1" noChangeArrowheads="1"/>
          </p:cNvSpPr>
          <p:nvPr>
            <p:ph type="title" idx="4294967295"/>
          </p:nvPr>
        </p:nvSpPr>
        <p:spPr>
          <a:xfrm>
            <a:off x="685800" y="304800"/>
            <a:ext cx="7772400" cy="1143000"/>
          </a:xfrm>
        </p:spPr>
        <p:txBody>
          <a:bodyPr/>
          <a:lstStyle/>
          <a:p>
            <a:pPr eaLnBrk="1" hangingPunct="1"/>
            <a:r>
              <a:rPr lang="en-US" noProof="0" dirty="0">
                <a:latin typeface="+mj-lt"/>
              </a:rPr>
              <a:t>Design implication</a:t>
            </a:r>
          </a:p>
        </p:txBody>
      </p:sp>
      <p:sp>
        <p:nvSpPr>
          <p:cNvPr id="115717" name="Rectangle 3"/>
          <p:cNvSpPr>
            <a:spLocks noGrp="1" noChangeArrowheads="1"/>
          </p:cNvSpPr>
          <p:nvPr>
            <p:ph type="body" idx="4294967295"/>
          </p:nvPr>
        </p:nvSpPr>
        <p:spPr>
          <a:xfrm>
            <a:off x="762000" y="1752600"/>
            <a:ext cx="7772400" cy="4114800"/>
          </a:xfrm>
        </p:spPr>
        <p:txBody>
          <a:bodyPr/>
          <a:lstStyle/>
          <a:p>
            <a:pPr eaLnBrk="1" hangingPunct="1"/>
            <a:r>
              <a:rPr lang="en-US" noProof="0" dirty="0">
                <a:latin typeface="+mj-lt"/>
              </a:rPr>
              <a:t>Provide external representations at the interface that can reduce memory load and facilitate computational offloading</a:t>
            </a:r>
          </a:p>
          <a:p>
            <a:pPr eaLnBrk="1" hangingPunct="1"/>
            <a:endParaRPr lang="en-US" sz="1200" noProof="0" dirty="0">
              <a:latin typeface="+mj-lt"/>
            </a:endParaRPr>
          </a:p>
          <a:p>
            <a:pPr lvl="1">
              <a:buFont typeface="Wingdings" pitchFamily="2" charset="2"/>
              <a:buChar char="§"/>
            </a:pPr>
            <a:r>
              <a:rPr lang="en-US" noProof="0" dirty="0">
                <a:latin typeface="+mj-lt"/>
              </a:rPr>
              <a:t>For example, information visualizations have been designed to allow people to make sense and rapid decisions about masses of data</a:t>
            </a:r>
          </a:p>
          <a:p>
            <a:pPr eaLnBrk="1" hangingPunct="1"/>
            <a:endParaRPr lang="en-US" sz="2800" noProof="0" dirty="0">
              <a:latin typeface="Liberation Sans"/>
            </a:endParaRPr>
          </a:p>
        </p:txBody>
      </p:sp>
      <p:sp>
        <p:nvSpPr>
          <p:cNvPr id="3" name="Footer Placeholder 2">
            <a:extLst>
              <a:ext uri="{FF2B5EF4-FFF2-40B4-BE49-F238E27FC236}">
                <a16:creationId xmlns:a16="http://schemas.microsoft.com/office/drawing/2014/main" id="{106553F2-2A60-3F4F-86FB-CE122926AF15}"/>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208872303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noProof="0" dirty="0"/>
              <a:t>Embodied Interaction</a:t>
            </a:r>
          </a:p>
        </p:txBody>
      </p:sp>
      <p:sp>
        <p:nvSpPr>
          <p:cNvPr id="4" name="Content Placeholder 3"/>
          <p:cNvSpPr>
            <a:spLocks noGrp="1"/>
          </p:cNvSpPr>
          <p:nvPr>
            <p:ph idx="1"/>
          </p:nvPr>
        </p:nvSpPr>
        <p:spPr>
          <a:xfrm>
            <a:off x="457200" y="1600200"/>
            <a:ext cx="8686800" cy="4525963"/>
          </a:xfrm>
        </p:spPr>
        <p:txBody>
          <a:bodyPr>
            <a:normAutofit fontScale="77500" lnSpcReduction="20000"/>
          </a:bodyPr>
          <a:lstStyle/>
          <a:p>
            <a:pPr>
              <a:spcBef>
                <a:spcPts val="1200"/>
              </a:spcBef>
            </a:pPr>
            <a:r>
              <a:rPr lang="en-US" noProof="0" dirty="0"/>
              <a:t>The practical engagement with the social and physical environment (Dourish, 2001)</a:t>
            </a:r>
          </a:p>
          <a:p>
            <a:pPr>
              <a:spcBef>
                <a:spcPts val="1200"/>
              </a:spcBef>
            </a:pPr>
            <a:r>
              <a:rPr lang="en-US" noProof="0" dirty="0"/>
              <a:t>Creating, manipulating and making meaning through our interaction with things</a:t>
            </a:r>
          </a:p>
          <a:p>
            <a:pPr>
              <a:spcBef>
                <a:spcPts val="1200"/>
              </a:spcBef>
            </a:pPr>
            <a:r>
              <a:rPr lang="en-US" noProof="0" dirty="0"/>
              <a:t>How our bodies and active experiences shape how we perceive, feel, and think (Hornecker et al., 2017)</a:t>
            </a:r>
          </a:p>
          <a:p>
            <a:pPr>
              <a:spcBef>
                <a:spcPts val="1200"/>
              </a:spcBef>
            </a:pPr>
            <a:r>
              <a:rPr lang="en-US" noProof="0" dirty="0"/>
              <a:t>They enable us to develop a sense of the world at both a concrete and abstract level</a:t>
            </a:r>
          </a:p>
          <a:p>
            <a:pPr>
              <a:spcBef>
                <a:spcPts val="1200"/>
              </a:spcBef>
            </a:pPr>
            <a:r>
              <a:rPr lang="en-US" noProof="0" dirty="0"/>
              <a:t>Can provide new ideas about interaction and better design principles </a:t>
            </a:r>
          </a:p>
          <a:p>
            <a:pPr lvl="1">
              <a:spcBef>
                <a:spcPts val="1200"/>
              </a:spcBef>
              <a:buFont typeface="Wingdings" pitchFamily="2" charset="2"/>
              <a:buChar char="§"/>
            </a:pPr>
            <a:r>
              <a:rPr lang="en-US" noProof="0" dirty="0"/>
              <a:t>For example, we think with our bodies not through them (Kirsh, 2013)</a:t>
            </a:r>
          </a:p>
          <a:p>
            <a:endParaRPr lang="en-US" noProof="0" dirty="0"/>
          </a:p>
        </p:txBody>
      </p:sp>
      <p:sp>
        <p:nvSpPr>
          <p:cNvPr id="2" name="Footer Placeholder 1">
            <a:extLst>
              <a:ext uri="{FF2B5EF4-FFF2-40B4-BE49-F238E27FC236}">
                <a16:creationId xmlns:a16="http://schemas.microsoft.com/office/drawing/2014/main" id="{E4E302B9-827F-E14F-BAD1-0EC90D84C71A}"/>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95133657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2" name="Rectangle 2"/>
          <p:cNvSpPr>
            <a:spLocks noGrp="1" noChangeArrowheads="1"/>
          </p:cNvSpPr>
          <p:nvPr>
            <p:ph type="title" idx="4294967295"/>
          </p:nvPr>
        </p:nvSpPr>
        <p:spPr>
          <a:xfrm>
            <a:off x="755576" y="332656"/>
            <a:ext cx="7772400" cy="755104"/>
          </a:xfrm>
        </p:spPr>
        <p:txBody>
          <a:bodyPr>
            <a:normAutofit fontScale="90000"/>
          </a:bodyPr>
          <a:lstStyle/>
          <a:p>
            <a:pPr eaLnBrk="1" hangingPunct="1"/>
            <a:r>
              <a:rPr lang="en-US" noProof="0" dirty="0">
                <a:latin typeface="+mj-lt"/>
              </a:rPr>
              <a:t>Summary</a:t>
            </a:r>
          </a:p>
        </p:txBody>
      </p:sp>
      <p:sp>
        <p:nvSpPr>
          <p:cNvPr id="124933" name="Rectangle 3"/>
          <p:cNvSpPr>
            <a:spLocks noGrp="1" noChangeArrowheads="1"/>
          </p:cNvSpPr>
          <p:nvPr>
            <p:ph type="body" idx="4294967295"/>
          </p:nvPr>
        </p:nvSpPr>
        <p:spPr>
          <a:xfrm>
            <a:off x="381000" y="1340768"/>
            <a:ext cx="8534400" cy="4450432"/>
          </a:xfrm>
        </p:spPr>
        <p:txBody>
          <a:bodyPr>
            <a:noAutofit/>
          </a:bodyPr>
          <a:lstStyle/>
          <a:p>
            <a:pPr eaLnBrk="1" hangingPunct="1">
              <a:lnSpc>
                <a:spcPct val="90000"/>
              </a:lnSpc>
            </a:pPr>
            <a:r>
              <a:rPr lang="en-US" sz="2800" noProof="0" dirty="0">
                <a:latin typeface="+mn-lt"/>
              </a:rPr>
              <a:t>Cognition involves many processes including attention, memory, perception, and learning</a:t>
            </a:r>
          </a:p>
          <a:p>
            <a:pPr eaLnBrk="1" hangingPunct="1">
              <a:lnSpc>
                <a:spcPct val="90000"/>
              </a:lnSpc>
            </a:pPr>
            <a:r>
              <a:rPr lang="en-US" sz="2800" noProof="0" dirty="0">
                <a:latin typeface="+mn-lt"/>
              </a:rPr>
              <a:t>The way an interface is designed can greatly affect how well users can perceive, attend, learn, and remember how to do their tasks</a:t>
            </a:r>
          </a:p>
          <a:p>
            <a:pPr eaLnBrk="1" hangingPunct="1">
              <a:lnSpc>
                <a:spcPct val="90000"/>
              </a:lnSpc>
            </a:pPr>
            <a:r>
              <a:rPr lang="en-US" sz="2800" noProof="0" dirty="0">
                <a:latin typeface="+mn-lt"/>
              </a:rPr>
              <a:t>Theoretical frameworks, such as mental models and external cognition, provide ways of understanding how and why people interact with products</a:t>
            </a:r>
          </a:p>
          <a:p>
            <a:pPr eaLnBrk="1" hangingPunct="1">
              <a:lnSpc>
                <a:spcPct val="90000"/>
              </a:lnSpc>
            </a:pPr>
            <a:r>
              <a:rPr lang="en-US" sz="2800" noProof="0" dirty="0">
                <a:latin typeface="+mn-lt"/>
              </a:rPr>
              <a:t>This can lead to thinking about how to design better products</a:t>
            </a:r>
          </a:p>
        </p:txBody>
      </p:sp>
      <p:sp>
        <p:nvSpPr>
          <p:cNvPr id="3" name="Footer Placeholder 2">
            <a:extLst>
              <a:ext uri="{FF2B5EF4-FFF2-40B4-BE49-F238E27FC236}">
                <a16:creationId xmlns:a16="http://schemas.microsoft.com/office/drawing/2014/main" id="{A5B792BC-DC9E-0245-945E-AA9FB19617AD}"/>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44829164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4" name="Rectangle 2"/>
          <p:cNvSpPr>
            <a:spLocks noGrp="1" noChangeArrowheads="1"/>
          </p:cNvSpPr>
          <p:nvPr>
            <p:ph type="title" idx="4294967295"/>
          </p:nvPr>
        </p:nvSpPr>
        <p:spPr>
          <a:xfrm>
            <a:off x="685800" y="76200"/>
            <a:ext cx="7772400" cy="1143000"/>
          </a:xfrm>
        </p:spPr>
        <p:txBody>
          <a:bodyPr/>
          <a:lstStyle/>
          <a:p>
            <a:pPr eaLnBrk="1" hangingPunct="1"/>
            <a:r>
              <a:rPr lang="en-US" noProof="0" dirty="0">
                <a:latin typeface="+mj-lt"/>
              </a:rPr>
              <a:t>In-depth activity</a:t>
            </a:r>
          </a:p>
        </p:txBody>
      </p:sp>
      <p:sp>
        <p:nvSpPr>
          <p:cNvPr id="92165" name="Rectangle 3"/>
          <p:cNvSpPr>
            <a:spLocks noGrp="1" noChangeArrowheads="1"/>
          </p:cNvSpPr>
          <p:nvPr>
            <p:ph type="body" idx="4294967295"/>
          </p:nvPr>
        </p:nvSpPr>
        <p:spPr>
          <a:xfrm>
            <a:off x="395536" y="1412776"/>
            <a:ext cx="8305800" cy="4752528"/>
          </a:xfrm>
        </p:spPr>
        <p:txBody>
          <a:bodyPr>
            <a:normAutofit fontScale="70000" lnSpcReduction="20000"/>
          </a:bodyPr>
          <a:lstStyle/>
          <a:p>
            <a:pPr marL="0" indent="0" eaLnBrk="1" hangingPunct="1">
              <a:lnSpc>
                <a:spcPct val="90000"/>
              </a:lnSpc>
              <a:buNone/>
            </a:pPr>
            <a:r>
              <a:rPr lang="en-US" sz="4000" noProof="0" dirty="0">
                <a:latin typeface="+mj-lt"/>
              </a:rPr>
              <a:t>Write down how you think a contactless card or smartphone app like Apple Pay works</a:t>
            </a:r>
          </a:p>
          <a:p>
            <a:pPr lvl="0">
              <a:spcBef>
                <a:spcPts val="1100"/>
              </a:spcBef>
            </a:pPr>
            <a:r>
              <a:rPr lang="en-US" sz="3400" noProof="0" dirty="0"/>
              <a:t>What information is sent between the card/smartphone and the card reader when it is placed in front of it?</a:t>
            </a:r>
          </a:p>
          <a:p>
            <a:pPr lvl="0">
              <a:spcBef>
                <a:spcPts val="1100"/>
              </a:spcBef>
            </a:pPr>
            <a:r>
              <a:rPr lang="en-US" sz="3400" noProof="0" dirty="0"/>
              <a:t>What is the maximum amount you can pay for something using a contactless card, Apple Pay or Google Pay?</a:t>
            </a:r>
          </a:p>
          <a:p>
            <a:pPr lvl="0">
              <a:spcBef>
                <a:spcPts val="1100"/>
              </a:spcBef>
            </a:pPr>
            <a:r>
              <a:rPr lang="en-US" sz="3400" noProof="0" dirty="0"/>
              <a:t>Why is there an upper limit?</a:t>
            </a:r>
          </a:p>
          <a:p>
            <a:pPr lvl="0">
              <a:spcBef>
                <a:spcPts val="1100"/>
              </a:spcBef>
            </a:pPr>
            <a:r>
              <a:rPr lang="en-US" sz="3400" noProof="0" dirty="0"/>
              <a:t>How many times can you use a contactless card or Apple/Google Pay in a day?</a:t>
            </a:r>
          </a:p>
          <a:p>
            <a:pPr lvl="0">
              <a:spcBef>
                <a:spcPts val="1100"/>
              </a:spcBef>
            </a:pPr>
            <a:r>
              <a:rPr lang="en-US" sz="3400" noProof="0" dirty="0"/>
              <a:t>What happens if you have two contactless cards in the same wallet/purse?</a:t>
            </a:r>
          </a:p>
          <a:p>
            <a:pPr lvl="0">
              <a:spcBef>
                <a:spcPts val="1100"/>
              </a:spcBef>
            </a:pPr>
            <a:r>
              <a:rPr lang="en-US" sz="3400" noProof="0" dirty="0"/>
              <a:t>What happens when your contactless card is stolen and you report it to the bank? What does the bank do?</a:t>
            </a:r>
          </a:p>
          <a:p>
            <a:pPr eaLnBrk="1" hangingPunct="1">
              <a:lnSpc>
                <a:spcPct val="90000"/>
              </a:lnSpc>
            </a:pPr>
            <a:endParaRPr lang="en-US" sz="1200" noProof="0" dirty="0">
              <a:latin typeface="Liberation Sans"/>
            </a:endParaRPr>
          </a:p>
        </p:txBody>
      </p:sp>
      <p:sp>
        <p:nvSpPr>
          <p:cNvPr id="3" name="Footer Placeholder 2">
            <a:extLst>
              <a:ext uri="{FF2B5EF4-FFF2-40B4-BE49-F238E27FC236}">
                <a16:creationId xmlns:a16="http://schemas.microsoft.com/office/drawing/2014/main" id="{CD5AC870-B8D3-2347-AE96-95792F675B6D}"/>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631985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2"/>
          <p:cNvSpPr>
            <a:spLocks noGrp="1" noChangeArrowheads="1"/>
          </p:cNvSpPr>
          <p:nvPr>
            <p:ph type="title" idx="4294967295"/>
          </p:nvPr>
        </p:nvSpPr>
        <p:spPr>
          <a:xfrm>
            <a:off x="685800" y="381000"/>
            <a:ext cx="7772400" cy="1143000"/>
          </a:xfrm>
          <a:noFill/>
        </p:spPr>
        <p:txBody>
          <a:bodyPr lIns="90487" tIns="44450" rIns="90487" bIns="44450"/>
          <a:lstStyle/>
          <a:p>
            <a:pPr eaLnBrk="1" hangingPunct="1"/>
            <a:r>
              <a:rPr lang="en-US" noProof="0" dirty="0">
                <a:latin typeface="+mj-lt"/>
              </a:rPr>
              <a:t>Attention </a:t>
            </a:r>
          </a:p>
        </p:txBody>
      </p:sp>
      <p:sp>
        <p:nvSpPr>
          <p:cNvPr id="21509" name="Rectangle 3"/>
          <p:cNvSpPr>
            <a:spLocks noGrp="1" noChangeArrowheads="1"/>
          </p:cNvSpPr>
          <p:nvPr>
            <p:ph type="body" idx="4294967295"/>
          </p:nvPr>
        </p:nvSpPr>
        <p:spPr>
          <a:xfrm>
            <a:off x="762000" y="1628800"/>
            <a:ext cx="7772400" cy="4727550"/>
          </a:xfrm>
          <a:noFill/>
        </p:spPr>
        <p:txBody>
          <a:bodyPr lIns="90487" tIns="44450" rIns="90487" bIns="44450">
            <a:noAutofit/>
          </a:bodyPr>
          <a:lstStyle/>
          <a:p>
            <a:pPr eaLnBrk="1" hangingPunct="1">
              <a:lnSpc>
                <a:spcPct val="90000"/>
              </a:lnSpc>
              <a:spcBef>
                <a:spcPts val="1200"/>
              </a:spcBef>
            </a:pPr>
            <a:r>
              <a:rPr lang="en-US" sz="2400" noProof="0" dirty="0">
                <a:latin typeface="+mn-lt"/>
              </a:rPr>
              <a:t>Selecting things on which to concentrate at a point in time from the mass of stimuli around us</a:t>
            </a:r>
          </a:p>
          <a:p>
            <a:pPr eaLnBrk="1" hangingPunct="1">
              <a:lnSpc>
                <a:spcPct val="90000"/>
              </a:lnSpc>
              <a:spcBef>
                <a:spcPts val="1200"/>
              </a:spcBef>
            </a:pPr>
            <a:r>
              <a:rPr lang="en-US" sz="2400" noProof="0" dirty="0">
                <a:latin typeface="+mn-lt"/>
              </a:rPr>
              <a:t>Allows us to focus on information that is relevant to what we are doing</a:t>
            </a:r>
          </a:p>
          <a:p>
            <a:pPr eaLnBrk="1" hangingPunct="1">
              <a:lnSpc>
                <a:spcPct val="90000"/>
              </a:lnSpc>
              <a:spcBef>
                <a:spcPts val="1200"/>
              </a:spcBef>
            </a:pPr>
            <a:r>
              <a:rPr lang="en-US" sz="2400" noProof="0" dirty="0">
                <a:latin typeface="+mn-lt"/>
              </a:rPr>
              <a:t>Involves audio and/or visual senses </a:t>
            </a:r>
          </a:p>
          <a:p>
            <a:pPr eaLnBrk="1" hangingPunct="1">
              <a:lnSpc>
                <a:spcPct val="90000"/>
              </a:lnSpc>
              <a:spcBef>
                <a:spcPts val="1200"/>
              </a:spcBef>
            </a:pPr>
            <a:r>
              <a:rPr lang="en-US" sz="2400" noProof="0" dirty="0">
                <a:latin typeface="+mn-lt"/>
              </a:rPr>
              <a:t>Focused and divided attention </a:t>
            </a:r>
          </a:p>
          <a:p>
            <a:pPr lvl="1">
              <a:lnSpc>
                <a:spcPct val="90000"/>
              </a:lnSpc>
              <a:spcBef>
                <a:spcPts val="1200"/>
              </a:spcBef>
              <a:buFont typeface="Wingdings" pitchFamily="2" charset="2"/>
              <a:buChar char="§"/>
            </a:pPr>
            <a:r>
              <a:rPr lang="en-US" sz="2000" noProof="0" dirty="0">
                <a:latin typeface="+mn-lt"/>
              </a:rPr>
              <a:t>Enables us to be selective in terms of the mass of competing stimuli, but limits our ability to keep track of all events</a:t>
            </a:r>
          </a:p>
          <a:p>
            <a:pPr eaLnBrk="1" hangingPunct="1">
              <a:lnSpc>
                <a:spcPct val="90000"/>
              </a:lnSpc>
              <a:spcBef>
                <a:spcPts val="1200"/>
              </a:spcBef>
            </a:pPr>
            <a:r>
              <a:rPr lang="en-US" sz="2400" noProof="0" dirty="0">
                <a:latin typeface="+mn-lt"/>
              </a:rPr>
              <a:t>Design recommendation</a:t>
            </a:r>
          </a:p>
          <a:p>
            <a:pPr lvl="1">
              <a:lnSpc>
                <a:spcPct val="90000"/>
              </a:lnSpc>
              <a:spcBef>
                <a:spcPts val="1200"/>
              </a:spcBef>
              <a:buFont typeface="Wingdings" pitchFamily="2" charset="2"/>
              <a:buChar char="§"/>
            </a:pPr>
            <a:r>
              <a:rPr lang="en-US" sz="2000" noProof="0" dirty="0">
                <a:latin typeface="+mn-lt"/>
              </a:rPr>
              <a:t>Information at the interface should be structured to capture users</a:t>
            </a:r>
            <a:r>
              <a:rPr lang="en-US" altLang="ja-JP" sz="2000" noProof="0" dirty="0">
                <a:latin typeface="+mn-lt"/>
              </a:rPr>
              <a:t>’</a:t>
            </a:r>
            <a:r>
              <a:rPr lang="en-US" sz="2000" noProof="0" dirty="0">
                <a:latin typeface="+mn-lt"/>
              </a:rPr>
              <a:t> attention, for example, use perceptual boundaries (windows), color, reverse video, sound, and flashing lights </a:t>
            </a:r>
          </a:p>
        </p:txBody>
      </p:sp>
      <p:sp>
        <p:nvSpPr>
          <p:cNvPr id="2" name="Footer Placeholder 1">
            <a:extLst>
              <a:ext uri="{FF2B5EF4-FFF2-40B4-BE49-F238E27FC236}">
                <a16:creationId xmlns:a16="http://schemas.microsoft.com/office/drawing/2014/main" id="{BDD37A7C-D1AD-0046-9F7E-547B3AD89812}"/>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242722415"/>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5" name="Rectangle 2"/>
          <p:cNvSpPr>
            <a:spLocks noGrp="1" noChangeArrowheads="1"/>
          </p:cNvSpPr>
          <p:nvPr>
            <p:ph type="title" idx="4294967295"/>
          </p:nvPr>
        </p:nvSpPr>
        <p:spPr/>
        <p:txBody>
          <a:bodyPr>
            <a:normAutofit/>
          </a:bodyPr>
          <a:lstStyle/>
          <a:p>
            <a:pPr eaLnBrk="1" hangingPunct="1"/>
            <a:r>
              <a:rPr lang="en-US" sz="3200" noProof="0" dirty="0">
                <a:latin typeface="+mj-lt"/>
              </a:rPr>
              <a:t>Activity: Find the price for a double room at the Quality Inn in Pennsylvania </a:t>
            </a:r>
          </a:p>
        </p:txBody>
      </p:sp>
      <p:pic>
        <p:nvPicPr>
          <p:cNvPr id="49169" name="Picture 17" descr="Screenshot of one way of structuring information at the interface level. This structure makes it difficult to find inform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7704" y="1704659"/>
            <a:ext cx="5544616" cy="41975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Footer Placeholder 1">
            <a:extLst>
              <a:ext uri="{FF2B5EF4-FFF2-40B4-BE49-F238E27FC236}">
                <a16:creationId xmlns:a16="http://schemas.microsoft.com/office/drawing/2014/main" id="{1536AF53-BDFC-3B4A-8EDC-95D32F01C409}"/>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761107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7" name="Rectangle 2"/>
          <p:cNvSpPr>
            <a:spLocks noGrp="1" noChangeArrowheads="1"/>
          </p:cNvSpPr>
          <p:nvPr>
            <p:ph type="title" idx="4294967295"/>
          </p:nvPr>
        </p:nvSpPr>
        <p:spPr/>
        <p:txBody>
          <a:bodyPr>
            <a:normAutofit/>
          </a:bodyPr>
          <a:lstStyle/>
          <a:p>
            <a:pPr eaLnBrk="1" hangingPunct="1"/>
            <a:r>
              <a:rPr lang="en-US" sz="2800" noProof="0" dirty="0">
                <a:latin typeface="+mj-lt"/>
              </a:rPr>
              <a:t>Activity: Find the price of a double room at the Holiday Inn in Columbia </a:t>
            </a:r>
          </a:p>
        </p:txBody>
      </p:sp>
      <p:pic>
        <p:nvPicPr>
          <p:cNvPr id="47122" name="Picture 18" descr="Screenshot structuring the same information at the interface level. This structure makes it much easier to find information than the previous scree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712" y="1628800"/>
            <a:ext cx="5493593" cy="41741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Footer Placeholder 1">
            <a:extLst>
              <a:ext uri="{FF2B5EF4-FFF2-40B4-BE49-F238E27FC236}">
                <a16:creationId xmlns:a16="http://schemas.microsoft.com/office/drawing/2014/main" id="{24B3A122-EC58-1941-B39F-62BE483EF4FF}"/>
              </a:ext>
            </a:extLst>
          </p:cNvPr>
          <p:cNvSpPr>
            <a:spLocks noGrp="1"/>
          </p:cNvSpPr>
          <p:nvPr>
            <p:ph type="ftr" sz="quarter" idx="11"/>
          </p:nvPr>
        </p:nvSpPr>
        <p:spPr/>
        <p:txBody>
          <a:bodyPr/>
          <a:lstStyle/>
          <a:p>
            <a:r>
              <a:rPr lang="en-GB"/>
              <a:t>www.id-book.com </a:t>
            </a:r>
            <a:endParaRPr lang="en-GB" dirty="0"/>
          </a:p>
        </p:txBody>
      </p:sp>
    </p:spTree>
    <p:extLst>
      <p:ext uri="{BB962C8B-B14F-4D97-AF65-F5344CB8AC3E}">
        <p14:creationId xmlns:p14="http://schemas.microsoft.com/office/powerpoint/2010/main" val="125408211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h 4_5e" id="{5A96F027-2F7F-4F4E-AD4D-FC994BC1C540}" vid="{AD1B1D1B-739B-6D41-98D4-ECA37E2CB2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 4_5e</Template>
  <TotalTime>4829</TotalTime>
  <Words>4407</Words>
  <Application>Microsoft Macintosh PowerPoint</Application>
  <PresentationFormat>On-screen Show (4:3)</PresentationFormat>
  <Paragraphs>570</Paragraphs>
  <Slides>69</Slides>
  <Notes>52</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69</vt:i4>
      </vt:variant>
    </vt:vector>
  </HeadingPairs>
  <TitlesOfParts>
    <vt:vector size="78" baseType="lpstr">
      <vt:lpstr>Arial</vt:lpstr>
      <vt:lpstr>Arial</vt:lpstr>
      <vt:lpstr>Calibri</vt:lpstr>
      <vt:lpstr>Liberation Sans</vt:lpstr>
      <vt:lpstr>Times</vt:lpstr>
      <vt:lpstr>Verdana</vt:lpstr>
      <vt:lpstr>Wingdings</vt:lpstr>
      <vt:lpstr>Office Theme</vt:lpstr>
      <vt:lpstr>Document</vt:lpstr>
      <vt:lpstr>PowerPoint Presentation</vt:lpstr>
      <vt:lpstr>Overview</vt:lpstr>
      <vt:lpstr>What is cognition?</vt:lpstr>
      <vt:lpstr>Which involves fast vs slow thinking?</vt:lpstr>
      <vt:lpstr>How can understanding cognition help?</vt:lpstr>
      <vt:lpstr>Cognitive processes </vt:lpstr>
      <vt:lpstr>Attention </vt:lpstr>
      <vt:lpstr>Activity: Find the price for a double room at the Quality Inn in Pennsylvania </vt:lpstr>
      <vt:lpstr>Activity: Find the price of a double room at the Holiday Inn in Columbia </vt:lpstr>
      <vt:lpstr>Activity</vt:lpstr>
      <vt:lpstr>Multitasking and attention </vt:lpstr>
      <vt:lpstr>Multitasking experiment</vt:lpstr>
      <vt:lpstr>Multitasking at work</vt:lpstr>
      <vt:lpstr>Is it OK to use a phone when driving?</vt:lpstr>
      <vt:lpstr>No!</vt:lpstr>
      <vt:lpstr>Are hands-free phones safer to use when driving?</vt:lpstr>
      <vt:lpstr>Design implications for attention</vt:lpstr>
      <vt:lpstr>Perception</vt:lpstr>
      <vt:lpstr>Is color contrast good? Find Italian</vt:lpstr>
      <vt:lpstr>Are borders and white space better? Find French</vt:lpstr>
      <vt:lpstr>Activity</vt:lpstr>
      <vt:lpstr>Activity: Which is the easiest to read and why?</vt:lpstr>
      <vt:lpstr>Design implications</vt:lpstr>
      <vt:lpstr>Memory</vt:lpstr>
      <vt:lpstr>Processing in memory</vt:lpstr>
      <vt:lpstr>Context is important</vt:lpstr>
      <vt:lpstr>Activity</vt:lpstr>
      <vt:lpstr>Recognition versus recall</vt:lpstr>
      <vt:lpstr>The problem with the classic ‘7,+ or − 2’</vt:lpstr>
      <vt:lpstr>When creating an interface, should the designer…</vt:lpstr>
      <vt:lpstr>The reason is…</vt:lpstr>
      <vt:lpstr>Personal Information management</vt:lpstr>
      <vt:lpstr>Personal Information management</vt:lpstr>
      <vt:lpstr>Apple’s Spotlight search tool</vt:lpstr>
      <vt:lpstr>Memory load</vt:lpstr>
      <vt:lpstr>Digital Forgetting</vt:lpstr>
      <vt:lpstr>Memory aids</vt:lpstr>
      <vt:lpstr>SenseCam</vt:lpstr>
      <vt:lpstr>Design implications</vt:lpstr>
      <vt:lpstr>Learning</vt:lpstr>
      <vt:lpstr>Design implications</vt:lpstr>
      <vt:lpstr>Reading, speaking, and listening </vt:lpstr>
      <vt:lpstr>Applications</vt:lpstr>
      <vt:lpstr>Design implications</vt:lpstr>
      <vt:lpstr>Problem-solving, planning, reasoning, and decision-making</vt:lpstr>
      <vt:lpstr>Design implications</vt:lpstr>
      <vt:lpstr>Dilemma</vt:lpstr>
      <vt:lpstr>Cognitive frameworks</vt:lpstr>
      <vt:lpstr>Mental models</vt:lpstr>
      <vt:lpstr>More mental models</vt:lpstr>
      <vt:lpstr>Everyday reasoning and mental models</vt:lpstr>
      <vt:lpstr>Heating up a room or oven that is thermostat-controlled</vt:lpstr>
      <vt:lpstr>Erroneous mental models</vt:lpstr>
      <vt:lpstr>How can UX be designed to help people build better mental models?</vt:lpstr>
      <vt:lpstr>Gulfs of execution and evaluation </vt:lpstr>
      <vt:lpstr>Bridging the gulfs</vt:lpstr>
      <vt:lpstr>Information processing</vt:lpstr>
      <vt:lpstr>Limitations </vt:lpstr>
      <vt:lpstr>Distributed cognition</vt:lpstr>
      <vt:lpstr>A cognitive system for ATC </vt:lpstr>
      <vt:lpstr>What’s involved</vt:lpstr>
      <vt:lpstr>External cognition</vt:lpstr>
      <vt:lpstr>Externalizing to reduce memory load</vt:lpstr>
      <vt:lpstr>Computational offloading</vt:lpstr>
      <vt:lpstr>Annotation and cognitive tracing </vt:lpstr>
      <vt:lpstr>Design implication</vt:lpstr>
      <vt:lpstr>Embodied Interaction</vt:lpstr>
      <vt:lpstr>Summary</vt:lpstr>
      <vt:lpstr>In-depth activity</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Rogers, Yvonne</dc:creator>
  <cp:lastModifiedBy>Gary Schwartz</cp:lastModifiedBy>
  <cp:revision>59</cp:revision>
  <dcterms:created xsi:type="dcterms:W3CDTF">2019-05-03T19:37:23Z</dcterms:created>
  <dcterms:modified xsi:type="dcterms:W3CDTF">2019-07-17T21:28:49Z</dcterms:modified>
</cp:coreProperties>
</file>